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347" r:id="rId5"/>
    <p:sldId id="348" r:id="rId6"/>
    <p:sldId id="349"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fd66855e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 name="Google Shape;52;gfd66855e6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g1005a8c69f8_0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05a8c69f8_0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1005a8c69f8_0_3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05a8c69f8_0_3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1005a8c69f8_0_3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05a8c69f8_0_3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005a8c69f8_0_2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05a8c69f8_0_2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g1005a8c69f8_0_2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05a8c69f8_0_2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1005a8c69f8_0_2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05a8c69f8_0_2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1005a8c69f8_0_2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05a8c69f8_0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1005a8c69f8_0_3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05a8c69f8_0_3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100a697e033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0a697e033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1005a8c69f8_0_3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5a8c69f8_0_3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1005a8c69f8_0_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05a8c69f8_0_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1005a8c69f8_0_3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05a8c69f8_0_3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1005a8c69f8_0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05a8c69f8_0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1005a8c69f8_0_3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05a8c69f8_0_3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005a8c69f8_0_3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05a8c69f8_0_3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1005a8c69f8_0_3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05a8c69f8_0_3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100a697e033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0a697e033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005a8c69f8_0_3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05a8c69f8_0_3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1005a8c69f8_0_3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05a8c69f8_0_3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1005a8c69f8_0_3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05a8c69f8_0_3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fd66855e65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d66855e65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1005a8c69f8_0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05a8c69f8_0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100a697e033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0a697e033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00a697e033_0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0a697e033_0_1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fd66855e65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d66855e65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fd66855e65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d66855e65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005a8c69f8_0_4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05a8c69f8_0_4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fd66855e65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d66855e65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1005a8c69f8_0_2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05a8c69f8_0_2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fd66855e65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d66855e65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1005a8c69f8_0_4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05a8c69f8_0_4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100a697e033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0a697e033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1005a8c69f8_0_2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05a8c69f8_0_2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1005a8c69f8_0_5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05a8c69f8_0_5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1005a8c69f8_0_5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05a8c69f8_0_5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1005a8c69f8_0_5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05a8c69f8_0_5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1005a8c69f8_0_5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05a8c69f8_0_5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1005a8c69f8_0_5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05a8c69f8_0_5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005a8c69f8_0_5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05a8c69f8_0_5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1005a8c69f8_0_5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05a8c69f8_0_5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1005a8c69f8_0_5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05a8c69f8_0_5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g1005a8c69f8_0_5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05a8c69f8_0_5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1005a8c69f8_0_5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05a8c69f8_0_5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1005a8c69f8_0_3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05a8c69f8_0_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1005a8c69f8_0_5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05a8c69f8_0_5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1005a8c69f8_0_5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05a8c69f8_0_5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005a8c69f8_0_5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05a8c69f8_0_5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005a8c69f8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05a8c69f8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100a697e033_0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0a697e03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1005a8c69f8_0_5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05a8c69f8_0_5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1005a8c69f8_0_5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05a8c69f8_0_5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1005a8c69f8_0_5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05a8c69f8_0_5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1005a8c69f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05a8c69f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1005a8c69f8_0_5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05a8c69f8_0_5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1005a8c69f8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05a8c69f8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1005a8c69f8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05a8c69f8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100a697e033_0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0a697e033_0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100a697e033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0a697e033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100a697e033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0a697e033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7" name="Shape 387"/>
        <p:cNvGrpSpPr/>
        <p:nvPr/>
      </p:nvGrpSpPr>
      <p:grpSpPr>
        <a:xfrm>
          <a:off x="0" y="0"/>
          <a:ext cx="0" cy="0"/>
          <a:chOff x="0" y="0"/>
          <a:chExt cx="0" cy="0"/>
        </a:xfrm>
      </p:grpSpPr>
      <p:sp>
        <p:nvSpPr>
          <p:cNvPr id="388" name="Google Shape;388;g1005a8c69f8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5a8c69f8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1005a8c69f8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05a8c69f8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1005a8c69f8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05a8c69f8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fd66855e65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d66855e65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g1005a8c69f8_0_1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005a8c69f8_0_1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1005a8c69f8_0_1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05a8c69f8_0_1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1005a8c69f8_0_3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05a8c69f8_0_3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1005a8c69f8_0_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05a8c69f8_0_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100a697e033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0a697e033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1005a8c69f8_0_2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05a8c69f8_0_2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1005a8c69f8_0_3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05a8c69f8_0_3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1005a8c69f8_0_4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05a8c69f8_0_4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3" name="Shape 453"/>
        <p:cNvGrpSpPr/>
        <p:nvPr/>
      </p:nvGrpSpPr>
      <p:grpSpPr>
        <a:xfrm>
          <a:off x="0" y="0"/>
          <a:ext cx="0" cy="0"/>
          <a:chOff x="0" y="0"/>
          <a:chExt cx="0" cy="0"/>
        </a:xfrm>
      </p:grpSpPr>
      <p:sp>
        <p:nvSpPr>
          <p:cNvPr id="454" name="Google Shape;454;g1005a8c69f8_0_4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05a8c69f8_0_4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1005a8c69f8_0_4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05a8c69f8_0_4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5" name="Shape 465"/>
        <p:cNvGrpSpPr/>
        <p:nvPr/>
      </p:nvGrpSpPr>
      <p:grpSpPr>
        <a:xfrm>
          <a:off x="0" y="0"/>
          <a:ext cx="0" cy="0"/>
          <a:chOff x="0" y="0"/>
          <a:chExt cx="0" cy="0"/>
        </a:xfrm>
      </p:grpSpPr>
      <p:sp>
        <p:nvSpPr>
          <p:cNvPr id="466" name="Google Shape;466;g1005a8c69f8_0_4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05a8c69f8_0_4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0" name="Shape 470"/>
        <p:cNvGrpSpPr/>
        <p:nvPr/>
      </p:nvGrpSpPr>
      <p:grpSpPr>
        <a:xfrm>
          <a:off x="0" y="0"/>
          <a:ext cx="0" cy="0"/>
          <a:chOff x="0" y="0"/>
          <a:chExt cx="0" cy="0"/>
        </a:xfrm>
      </p:grpSpPr>
      <p:sp>
        <p:nvSpPr>
          <p:cNvPr id="471" name="Google Shape;471;g1005a8c69f8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05a8c69f8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g1005a8c69f8_0_4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05a8c69f8_0_4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005a8c69f8_0_3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05a8c69f8_0_3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100a697e033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0a697e033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100a697e033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0a697e03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g100a697e033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00a697e033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00a697e033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0a697e033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100a697e033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00a697e033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g100a697e033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00a697e033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g100a697e033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0a697e033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 name="Shape 522"/>
        <p:cNvGrpSpPr/>
        <p:nvPr/>
      </p:nvGrpSpPr>
      <p:grpSpPr>
        <a:xfrm>
          <a:off x="0" y="0"/>
          <a:ext cx="0" cy="0"/>
          <a:chOff x="0" y="0"/>
          <a:chExt cx="0" cy="0"/>
        </a:xfrm>
      </p:grpSpPr>
      <p:sp>
        <p:nvSpPr>
          <p:cNvPr id="523" name="Google Shape;523;g100a697e033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0a697e033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100a697e033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0a697e033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100a697e033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00a697e033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1005a8c69f8_0_3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05a8c69f8_0_3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g100a697e033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0a697e033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fd66855e65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66855e65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hyperlink" Target="https://medium.com/deep-math-machine-learning-ai/chapter-10-1-deepnlp-lstm-long-short-term-memory-networks-with-math-21477f8e4235"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51.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55.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9" Type="http://schemas.openxmlformats.org/officeDocument/2006/relationships/hyperlink" Target="https://stackoverflow.com/questions/44273249/in-keras-what-exactly-am-i-configuring-when-i-create-a-stateful-lstm-layer-wi" TargetMode="External"/><Relationship Id="rId8" Type="http://schemas.openxmlformats.org/officeDocument/2006/relationships/hyperlink" Target="https://developer.ibm.com/articles/cc-cognitive-recurrent-neural-networks/" TargetMode="External"/><Relationship Id="rId7" Type="http://schemas.openxmlformats.org/officeDocument/2006/relationships/hyperlink" Target="https://towardsdatascience.com/a-practical-guide-to-rnn-and-lstm-in-keras-980f176271bc" TargetMode="External"/><Relationship Id="rId6" Type="http://schemas.openxmlformats.org/officeDocument/2006/relationships/hyperlink" Target="https://medium.com/@raqueebilahi/text-lstm-f1aaceeb5727" TargetMode="External"/><Relationship Id="rId5" Type="http://schemas.openxmlformats.org/officeDocument/2006/relationships/hyperlink" Target="https://medium.com/@humble_bee/rnn-recurrent-neural-networks-lstm-842ba7205bbf" TargetMode="External"/><Relationship Id="rId4" Type="http://schemas.openxmlformats.org/officeDocument/2006/relationships/hyperlink" Target="https://medium.com/@chunduri11/understanding-lstm-plain-and-simple-96026b4468c6" TargetMode="External"/><Relationship Id="rId3" Type="http://schemas.openxmlformats.org/officeDocument/2006/relationships/hyperlink" Target="https://medium.datadriveninvestor.com/recurrent-neural-network-rnn-52dd4f01b7e8" TargetMode="External"/><Relationship Id="rId2" Type="http://schemas.openxmlformats.org/officeDocument/2006/relationships/hyperlink" Target="https://bond-kirill-alexandrovich.medium.com/lstm-in-details-is-easy-501630afbcb9" TargetMode="External"/><Relationship Id="rId14" Type="http://schemas.openxmlformats.org/officeDocument/2006/relationships/notesSlide" Target="../notesSlides/notesSlide70.xml"/><Relationship Id="rId13" Type="http://schemas.openxmlformats.org/officeDocument/2006/relationships/slideLayout" Target="../slideLayouts/slideLayout3.xml"/><Relationship Id="rId12" Type="http://schemas.openxmlformats.org/officeDocument/2006/relationships/hyperlink" Target="https://www.ssla.co.uk/long-short-term-memory/" TargetMode="External"/><Relationship Id="rId11" Type="http://schemas.openxmlformats.org/officeDocument/2006/relationships/hyperlink" Target="https://www.youtube.com/watch?v=9TFnjJkfqmA" TargetMode="External"/><Relationship Id="rId10" Type="http://schemas.openxmlformats.org/officeDocument/2006/relationships/hyperlink" Target="https://stats.stackexchange.com/questions/365428/difference-between-a-single-unit-lstm-and-3-unit-lstm-neural-network/365600" TargetMode="External"/><Relationship Id="rId1" Type="http://schemas.openxmlformats.org/officeDocument/2006/relationships/hyperlink" Target="https://www.youtube.com/playlist?list=PLyqSpQzTE6M9gCgajvQbc68Hk_JKGBAYT"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image" Target="../media/image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panose="020F0502020204030204"/>
              <a:buNone/>
            </a:pPr>
            <a:r>
              <a:rPr lang="en-GB"/>
              <a:t>Machine Learning &amp; Deep Learning </a:t>
            </a:r>
            <a:endParaRPr lang="en-GB"/>
          </a:p>
        </p:txBody>
      </p:sp>
      <p:sp>
        <p:nvSpPr>
          <p:cNvPr id="55" name="Google Shape;55;p13"/>
          <p:cNvSpPr txBox="1"/>
          <p:nvPr>
            <p:ph type="subTitle" idx="1"/>
          </p:nvPr>
        </p:nvSpPr>
        <p:spPr>
          <a:xfrm>
            <a:off x="338700" y="2759350"/>
            <a:ext cx="8466600" cy="2255100"/>
          </a:xfrm>
          <a:prstGeom prst="rect">
            <a:avLst/>
          </a:prstGeom>
          <a:noFill/>
          <a:ln>
            <a:noFill/>
          </a:ln>
        </p:spPr>
        <p:txBody>
          <a:bodyPr spcFirstLastPara="1" wrap="square" lIns="68575" tIns="34275" rIns="68575" bIns="34275" anchor="t" anchorCtr="0">
            <a:normAutofit fontScale="70000" lnSpcReduction="20000"/>
          </a:bodyPr>
          <a:lstStyle/>
          <a:p>
            <a:pPr marL="0" lvl="0" indent="0" algn="ctr" rtl="0">
              <a:lnSpc>
                <a:spcPct val="90000"/>
              </a:lnSpc>
              <a:spcBef>
                <a:spcPts val="0"/>
              </a:spcBef>
              <a:spcAft>
                <a:spcPts val="0"/>
              </a:spcAft>
              <a:buClr>
                <a:schemeClr val="dk1"/>
              </a:buClr>
              <a:buSzPct val="64000"/>
              <a:buNone/>
            </a:pPr>
          </a:p>
          <a:p>
            <a:pPr marL="0" lvl="0" indent="0" algn="ctr" rtl="0">
              <a:lnSpc>
                <a:spcPct val="90000"/>
              </a:lnSpc>
              <a:spcBef>
                <a:spcPts val="800"/>
              </a:spcBef>
              <a:spcAft>
                <a:spcPts val="0"/>
              </a:spcAft>
              <a:buClr>
                <a:schemeClr val="dk1"/>
              </a:buClr>
              <a:buSzPct val="78000"/>
              <a:buNone/>
            </a:pPr>
            <a:r>
              <a:rPr lang="en-GB" sz="2300"/>
              <a:t>Week-16</a:t>
            </a:r>
            <a:endParaRPr sz="2300"/>
          </a:p>
          <a:p>
            <a:pPr marL="0" lvl="0" indent="0" algn="ctr" rtl="0">
              <a:lnSpc>
                <a:spcPct val="90000"/>
              </a:lnSpc>
              <a:spcBef>
                <a:spcPts val="800"/>
              </a:spcBef>
              <a:spcAft>
                <a:spcPts val="0"/>
              </a:spcAft>
              <a:buClr>
                <a:schemeClr val="dk1"/>
              </a:buClr>
              <a:buSzPct val="78000"/>
              <a:buNone/>
            </a:pPr>
            <a:r>
              <a:rPr lang="en-GB" sz="2300" b="1"/>
              <a:t>Recurrent Neural Network (RNN)</a:t>
            </a:r>
            <a:endParaRPr sz="2300" b="1"/>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r" rtl="0">
              <a:lnSpc>
                <a:spcPct val="90000"/>
              </a:lnSpc>
              <a:spcBef>
                <a:spcPts val="800"/>
              </a:spcBef>
              <a:spcAft>
                <a:spcPts val="0"/>
              </a:spcAft>
              <a:buClr>
                <a:schemeClr val="dk1"/>
              </a:buClr>
              <a:buSzPct val="82000"/>
              <a:buNone/>
            </a:pPr>
            <a:r>
              <a:rPr lang="en-GB" sz="2190" b="1"/>
              <a:t>Instructor:</a:t>
            </a:r>
            <a:r>
              <a:rPr lang="en-GB" sz="2190"/>
              <a:t> </a:t>
            </a:r>
            <a:r>
              <a:rPr lang="en-GB" sz="2190" i="1">
                <a:solidFill>
                  <a:srgbClr val="1155CC"/>
                </a:solidFill>
              </a:rPr>
              <a:t>Engr. Najam Aziz</a:t>
            </a:r>
            <a:endParaRPr sz="2190">
              <a:solidFill>
                <a:srgbClr val="1155CC"/>
              </a:solidFill>
            </a:endParaRPr>
          </a:p>
          <a:p>
            <a:pPr marL="0" lvl="0" indent="0" algn="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113000"/>
              <a:buNone/>
            </a:pPr>
            <a:r>
              <a:rPr lang="en-GB" sz="1595" i="1">
                <a:solidFill>
                  <a:srgbClr val="1155CC"/>
                </a:solidFill>
              </a:rPr>
              <a:t>National Center for Big Data &amp; Cloud Computing (NCBC), UET Peshawar</a:t>
            </a:r>
            <a:endParaRPr sz="1595" i="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1"/>
          <a:stretch>
            <a:fillRect/>
          </a:stretch>
        </p:blipFill>
        <p:spPr>
          <a:xfrm>
            <a:off x="0" y="0"/>
            <a:ext cx="9144001" cy="51409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pic>
        <p:nvPicPr>
          <p:cNvPr id="97" name="Google Shape;97;p21"/>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2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a:p>
            <a:pPr marL="0" lvl="0" indent="0" algn="ctr" rtl="0">
              <a:spcBef>
                <a:spcPts val="1200"/>
              </a:spcBef>
              <a:spcAft>
                <a:spcPts val="0"/>
              </a:spcAft>
              <a:buNone/>
            </a:pPr>
            <a:r>
              <a:rPr lang="en-GB"/>
              <a:t>As the Order/Time/Temporal information is useful. So we need to embed the same intelligence into machines/model. </a:t>
            </a:r>
            <a:endParaRPr lang="en-GB"/>
          </a:p>
          <a:p>
            <a:pPr marL="0" lvl="0" indent="0" algn="ctr" rtl="0">
              <a:spcBef>
                <a:spcPts val="1200"/>
              </a:spcBef>
              <a:spcAft>
                <a:spcPts val="0"/>
              </a:spcAft>
              <a:buNone/>
            </a:pPr>
            <a:r>
              <a:rPr lang="en-GB"/>
              <a:t>How?</a:t>
            </a:r>
            <a:endParaRPr lang="en-GB"/>
          </a:p>
          <a:p>
            <a:pPr marL="0" lvl="0" indent="0" algn="ctr" rtl="0">
              <a:spcBef>
                <a:spcPts val="1200"/>
              </a:spcBef>
              <a:spcAft>
                <a:spcPts val="1200"/>
              </a:spcAft>
              <a:buNone/>
            </a:pPr>
            <a:r>
              <a:rPr lang="en-GB" i="1"/>
              <a:t>Recurrent Neural Network</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3"/>
          <p:cNvSpPr txBox="1"/>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RNN</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437750" y="228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a:t>
            </a:r>
            <a:r>
              <a:rPr lang="en-GB"/>
              <a:t>ow RNN’s solve “the whole order matters thing” data?</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has the following models</a:t>
            </a:r>
            <a:endParaRPr lang="en-GB"/>
          </a:p>
        </p:txBody>
      </p:sp>
      <p:sp>
        <p:nvSpPr>
          <p:cNvPr id="118" name="Google Shape;118;p25"/>
          <p:cNvSpPr txBox="1"/>
          <p:nvPr>
            <p:ph type="body" idx="1"/>
          </p:nvPr>
        </p:nvSpPr>
        <p:spPr>
          <a:xfrm>
            <a:off x="311700" y="646800"/>
            <a:ext cx="8520600" cy="9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One to Many</a:t>
            </a:r>
            <a:endParaRPr b="1"/>
          </a:p>
          <a:p>
            <a:pPr marL="0" lvl="0" indent="0" algn="l" rtl="0">
              <a:spcBef>
                <a:spcPts val="1200"/>
              </a:spcBef>
              <a:spcAft>
                <a:spcPts val="1200"/>
              </a:spcAft>
              <a:buNone/>
            </a:pPr>
            <a:r>
              <a:rPr lang="en-GB"/>
              <a:t>RNN takes one input lets say an image and generates a sequence of words.</a:t>
            </a:r>
            <a:endParaRPr lang="en-GB"/>
          </a:p>
        </p:txBody>
      </p:sp>
      <p:pic>
        <p:nvPicPr>
          <p:cNvPr id="119" name="Google Shape;119;p25"/>
          <p:cNvPicPr preferRelativeResize="0"/>
          <p:nvPr/>
        </p:nvPicPr>
        <p:blipFill>
          <a:blip r:embed="rId1"/>
          <a:stretch>
            <a:fillRect/>
          </a:stretch>
        </p:blipFill>
        <p:spPr>
          <a:xfrm>
            <a:off x="232050" y="1650000"/>
            <a:ext cx="8679900" cy="25165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sp>
        <p:nvSpPr>
          <p:cNvPr id="124" name="Google Shape;124;p26"/>
          <p:cNvSpPr txBox="1"/>
          <p:nvPr>
            <p:ph type="body" idx="1"/>
          </p:nvPr>
        </p:nvSpPr>
        <p:spPr>
          <a:xfrm>
            <a:off x="311700" y="232125"/>
            <a:ext cx="8520600" cy="114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Many to One</a:t>
            </a:r>
            <a:endParaRPr b="1"/>
          </a:p>
          <a:p>
            <a:pPr marL="0" lvl="0" indent="0" algn="l" rtl="0">
              <a:spcBef>
                <a:spcPts val="1200"/>
              </a:spcBef>
              <a:spcAft>
                <a:spcPts val="1200"/>
              </a:spcAft>
              <a:buNone/>
            </a:pPr>
            <a:r>
              <a:rPr lang="en-GB"/>
              <a:t>RNN takes sequence of words as input and generates one output.</a:t>
            </a:r>
            <a:endParaRPr lang="en-GB"/>
          </a:p>
        </p:txBody>
      </p:sp>
      <p:pic>
        <p:nvPicPr>
          <p:cNvPr id="125" name="Google Shape;125;p26"/>
          <p:cNvPicPr preferRelativeResize="0"/>
          <p:nvPr/>
        </p:nvPicPr>
        <p:blipFill>
          <a:blip r:embed="rId1"/>
          <a:stretch>
            <a:fillRect/>
          </a:stretch>
        </p:blipFill>
        <p:spPr>
          <a:xfrm>
            <a:off x="152400" y="1526025"/>
            <a:ext cx="8856699" cy="208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7"/>
          <p:cNvSpPr txBox="1"/>
          <p:nvPr>
            <p:ph type="body" idx="1"/>
          </p:nvPr>
        </p:nvSpPr>
        <p:spPr>
          <a:xfrm>
            <a:off x="311700" y="174325"/>
            <a:ext cx="8520600" cy="1054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5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Many to Many</a:t>
            </a:r>
            <a:endParaRPr sz="15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1200"/>
              </a:spcAft>
              <a:buNone/>
            </a:pPr>
            <a:r>
              <a:rPr lang="en-GB" sz="15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RNN takes sequence of words as input and generates sequence of words as output. (lets say language translations).</a:t>
            </a:r>
            <a:endParaRPr sz="15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p:txBody>
      </p:sp>
      <p:pic>
        <p:nvPicPr>
          <p:cNvPr id="131" name="Google Shape;131;p27"/>
          <p:cNvPicPr preferRelativeResize="0"/>
          <p:nvPr/>
        </p:nvPicPr>
        <p:blipFill>
          <a:blip r:embed="rId1"/>
          <a:stretch>
            <a:fillRect/>
          </a:stretch>
        </p:blipFill>
        <p:spPr>
          <a:xfrm>
            <a:off x="232050" y="1424850"/>
            <a:ext cx="8679900" cy="20183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18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RNN? - What the Problem with ANN?</a:t>
            </a:r>
            <a:endParaRPr lang="en-GB"/>
          </a:p>
        </p:txBody>
      </p:sp>
      <p:sp>
        <p:nvSpPr>
          <p:cNvPr id="137" name="Google Shape;137;p28"/>
          <p:cNvSpPr txBox="1"/>
          <p:nvPr>
            <p:ph type="body" idx="1"/>
          </p:nvPr>
        </p:nvSpPr>
        <p:spPr>
          <a:xfrm>
            <a:off x="130275" y="757675"/>
            <a:ext cx="8827800" cy="41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 neural network usually takes an independent variable X (or a set of independent variables ) and a dependent variable y then it learns the mapping between X and y (we call this Training), Once training is done , we give a new independent variable to predict the dependent variable.</a:t>
            </a:r>
            <a:endParaRPr lang="en-GB"/>
          </a:p>
          <a:p>
            <a:pPr marL="0" lvl="0" indent="0" algn="l" rtl="0">
              <a:spcBef>
                <a:spcPts val="1200"/>
              </a:spcBef>
              <a:spcAft>
                <a:spcPts val="0"/>
              </a:spcAft>
              <a:buNone/>
            </a:pPr>
            <a:r>
              <a:rPr lang="en-GB"/>
              <a:t>In Fact that’s all most of machine learning(supervised).</a:t>
            </a:r>
            <a:endParaRPr lang="en-GB"/>
          </a:p>
          <a:p>
            <a:pPr marL="0" lvl="0" indent="0" algn="l" rtl="0">
              <a:spcBef>
                <a:spcPts val="1200"/>
              </a:spcBef>
              <a:spcAft>
                <a:spcPts val="0"/>
              </a:spcAft>
              <a:buNone/>
            </a:pPr>
            <a:r>
              <a:rPr lang="en-GB" b="1"/>
              <a:t>but what if the order of data matters????? just imagine what if the order of all independent variables matter???</a:t>
            </a:r>
            <a:endParaRPr b="1"/>
          </a:p>
          <a:p>
            <a:pPr marL="0" lvl="0" indent="0" algn="l" rtl="0">
              <a:spcBef>
                <a:spcPts val="1200"/>
              </a:spcBef>
              <a:spcAft>
                <a:spcPts val="1200"/>
              </a:spcAft>
              <a:buNone/>
            </a:pPr>
            <a:r>
              <a:rPr lang="en-GB"/>
              <a:t>So a normal neural network does not follow the order, so when we tackle the real world problems where the order matters , we need Recurrent neural networks.</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1"/>
          <p:cNvPicPr>
            <a:picLocks noChangeAspect="1"/>
          </p:cNvPicPr>
          <p:nvPr/>
        </p:nvPicPr>
        <p:blipFill>
          <a:blip r:embed="rId1"/>
          <a:stretch>
            <a:fillRect/>
          </a:stretch>
        </p:blipFill>
        <p:spPr>
          <a:xfrm>
            <a:off x="0" y="349885"/>
            <a:ext cx="9144000" cy="44437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142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Neuron with Recurrence</a:t>
            </a:r>
            <a:endParaRPr lang="en-GB"/>
          </a:p>
        </p:txBody>
      </p:sp>
      <p:pic>
        <p:nvPicPr>
          <p:cNvPr id="143" name="Google Shape;143;p29"/>
          <p:cNvPicPr preferRelativeResize="0"/>
          <p:nvPr/>
        </p:nvPicPr>
        <p:blipFill>
          <a:blip r:embed="rId1"/>
          <a:stretch>
            <a:fillRect/>
          </a:stretch>
        </p:blipFill>
        <p:spPr>
          <a:xfrm>
            <a:off x="152400" y="867575"/>
            <a:ext cx="8707080" cy="412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1"/>
          <a:stretch>
            <a:fillRect/>
          </a:stretch>
        </p:blipFill>
        <p:spPr>
          <a:xfrm>
            <a:off x="1663125" y="1182850"/>
            <a:ext cx="5105400"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pic>
        <p:nvPicPr>
          <p:cNvPr id="153" name="Google Shape;153;p31"/>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pic>
        <p:nvPicPr>
          <p:cNvPr id="158" name="Google Shape;158;p32"/>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But what if i have Sequence/Order?</a:t>
            </a:r>
            <a:endParaRPr lang="en-GB"/>
          </a:p>
        </p:txBody>
      </p:sp>
      <p:pic>
        <p:nvPicPr>
          <p:cNvPr id="174" name="Google Shape;174;p35"/>
          <p:cNvPicPr preferRelativeResize="0"/>
          <p:nvPr/>
        </p:nvPicPr>
        <p:blipFill>
          <a:blip r:embed="rId1"/>
          <a:stretch>
            <a:fillRect/>
          </a:stretch>
        </p:blipFill>
        <p:spPr>
          <a:xfrm>
            <a:off x="265038" y="489375"/>
            <a:ext cx="8613924" cy="4654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pic>
        <p:nvPicPr>
          <p:cNvPr id="179" name="Google Shape;179;p36"/>
          <p:cNvPicPr preferRelativeResize="0"/>
          <p:nvPr/>
        </p:nvPicPr>
        <p:blipFill>
          <a:blip r:embed="rId1"/>
          <a:stretch>
            <a:fillRect/>
          </a:stretch>
        </p:blipFill>
        <p:spPr>
          <a:xfrm>
            <a:off x="-2225" y="0"/>
            <a:ext cx="914845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pic>
        <p:nvPicPr>
          <p:cNvPr id="184" name="Google Shape;184;p37"/>
          <p:cNvPicPr preferRelativeResize="0"/>
          <p:nvPr/>
        </p:nvPicPr>
        <p:blipFill>
          <a:blip r:embed="rId1"/>
          <a:stretch>
            <a:fillRect/>
          </a:stretch>
        </p:blipFill>
        <p:spPr>
          <a:xfrm>
            <a:off x="1350800" y="1149600"/>
            <a:ext cx="6667500" cy="2514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2"/>
          <p:cNvPicPr>
            <a:picLocks noChangeAspect="1"/>
          </p:cNvPicPr>
          <p:nvPr/>
        </p:nvPicPr>
        <p:blipFill>
          <a:blip r:embed="rId1"/>
          <a:stretch>
            <a:fillRect/>
          </a:stretch>
        </p:blipFill>
        <p:spPr>
          <a:xfrm>
            <a:off x="0" y="179070"/>
            <a:ext cx="9144000" cy="46405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pic>
        <p:nvPicPr>
          <p:cNvPr id="194" name="Google Shape;194;p39"/>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pic>
        <p:nvPicPr>
          <p:cNvPr id="199" name="Google Shape;199;p40"/>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pic>
        <p:nvPicPr>
          <p:cNvPr id="204" name="Google Shape;204;p41"/>
          <p:cNvPicPr preferRelativeResize="0"/>
          <p:nvPr/>
        </p:nvPicPr>
        <p:blipFill>
          <a:blip r:embed="rId1"/>
          <a:stretch>
            <a:fillRect/>
          </a:stretch>
        </p:blipFill>
        <p:spPr>
          <a:xfrm>
            <a:off x="152400" y="152400"/>
            <a:ext cx="5334000" cy="2152650"/>
          </a:xfrm>
          <a:prstGeom prst="rect">
            <a:avLst/>
          </a:prstGeom>
          <a:noFill/>
          <a:ln>
            <a:noFill/>
          </a:ln>
        </p:spPr>
      </p:pic>
      <p:pic>
        <p:nvPicPr>
          <p:cNvPr id="205" name="Google Shape;205;p41"/>
          <p:cNvPicPr preferRelativeResize="0"/>
          <p:nvPr/>
        </p:nvPicPr>
        <p:blipFill>
          <a:blip r:embed="rId2"/>
          <a:stretch>
            <a:fillRect/>
          </a:stretch>
        </p:blipFill>
        <p:spPr>
          <a:xfrm>
            <a:off x="152400" y="2457450"/>
            <a:ext cx="8828050" cy="253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pic>
        <p:nvPicPr>
          <p:cNvPr id="210" name="Google Shape;210;p42"/>
          <p:cNvPicPr preferRelativeResize="0"/>
          <p:nvPr/>
        </p:nvPicPr>
        <p:blipFill>
          <a:blip r:embed="rId1"/>
          <a:stretch>
            <a:fillRect/>
          </a:stretch>
        </p:blipFill>
        <p:spPr>
          <a:xfrm>
            <a:off x="858400" y="0"/>
            <a:ext cx="723708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43"/>
          <p:cNvSpPr txBox="1"/>
          <p:nvPr>
            <p:ph type="body" idx="1"/>
          </p:nvPr>
        </p:nvSpPr>
        <p:spPr>
          <a:xfrm>
            <a:off x="206900" y="2571750"/>
            <a:ext cx="8520600" cy="156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128 -  Number of Hidden neuron </a:t>
            </a:r>
            <a:br>
              <a:rPr lang="en-GB"/>
            </a:br>
            <a:r>
              <a:rPr lang="en-GB"/>
              <a:t>5 - Time Steps</a:t>
            </a:r>
            <a:br>
              <a:rPr lang="en-GB"/>
            </a:br>
            <a:r>
              <a:rPr lang="en-GB"/>
              <a:t>10 - Number of Features</a:t>
            </a:r>
            <a:endParaRPr lang="en-GB"/>
          </a:p>
        </p:txBody>
      </p:sp>
      <p:pic>
        <p:nvPicPr>
          <p:cNvPr id="216" name="Google Shape;216;p43"/>
          <p:cNvPicPr preferRelativeResize="0"/>
          <p:nvPr/>
        </p:nvPicPr>
        <p:blipFill>
          <a:blip r:embed="rId1"/>
          <a:stretch>
            <a:fillRect/>
          </a:stretch>
        </p:blipFill>
        <p:spPr>
          <a:xfrm>
            <a:off x="800075" y="581675"/>
            <a:ext cx="7334250" cy="1828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pic>
        <p:nvPicPr>
          <p:cNvPr id="221" name="Google Shape;221;p44"/>
          <p:cNvPicPr preferRelativeResize="0"/>
          <p:nvPr/>
        </p:nvPicPr>
        <p:blipFill>
          <a:blip r:embed="rId1"/>
          <a:stretch>
            <a:fillRect/>
          </a:stretch>
        </p:blipFill>
        <p:spPr>
          <a:xfrm>
            <a:off x="152400" y="152400"/>
            <a:ext cx="690715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45"/>
          <p:cNvPicPr preferRelativeResize="0"/>
          <p:nvPr/>
        </p:nvPicPr>
        <p:blipFill>
          <a:blip r:embed="rId1"/>
          <a:stretch>
            <a:fillRect/>
          </a:stretch>
        </p:blipFill>
        <p:spPr>
          <a:xfrm>
            <a:off x="152400" y="152400"/>
            <a:ext cx="8839199" cy="465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46"/>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BPTT ( Back propagation through time )</a:t>
            </a:r>
            <a:endParaRPr lang="en-GB"/>
          </a:p>
        </p:txBody>
      </p:sp>
      <p:sp>
        <p:nvSpPr>
          <p:cNvPr id="232" name="Google Shape;232;p46"/>
          <p:cNvSpPr txBox="1"/>
          <p:nvPr>
            <p:ph type="body" idx="1"/>
          </p:nvPr>
        </p:nvSpPr>
        <p:spPr>
          <a:xfrm>
            <a:off x="311700" y="572700"/>
            <a:ext cx="8520600" cy="226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a:t>We need to calculate the below terms</a:t>
            </a:r>
            <a:br>
              <a:rPr lang="en-GB"/>
            </a:br>
            <a:r>
              <a:rPr lang="en-GB"/>
              <a:t>how much does the total error change with respect to the output (hidden and output units) ? (or how much is a change in output)</a:t>
            </a:r>
            <a:br>
              <a:rPr lang="en-GB"/>
            </a:br>
            <a:r>
              <a:rPr lang="en-GB"/>
              <a:t>how much does the output change with respect to weights (U,V,W)? (or how much is a change in weights)</a:t>
            </a:r>
            <a:br>
              <a:rPr lang="en-GB"/>
            </a:br>
            <a:r>
              <a:rPr lang="en-GB"/>
              <a:t>Since W’s are same for all time steps we need to go all the way back to make an update.</a:t>
            </a:r>
            <a:endParaRPr lang="en-GB"/>
          </a:p>
        </p:txBody>
      </p:sp>
      <p:pic>
        <p:nvPicPr>
          <p:cNvPr id="233" name="Google Shape;233;p46"/>
          <p:cNvPicPr preferRelativeResize="0"/>
          <p:nvPr/>
        </p:nvPicPr>
        <p:blipFill>
          <a:blip r:embed="rId1"/>
          <a:stretch>
            <a:fillRect/>
          </a:stretch>
        </p:blipFill>
        <p:spPr>
          <a:xfrm>
            <a:off x="1842800" y="2413725"/>
            <a:ext cx="4467430" cy="2729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pic>
        <p:nvPicPr>
          <p:cNvPr id="238" name="Google Shape;238;p47"/>
          <p:cNvPicPr preferRelativeResize="0"/>
          <p:nvPr/>
        </p:nvPicPr>
        <p:blipFill>
          <a:blip r:embed="rId1"/>
          <a:stretch>
            <a:fillRect/>
          </a:stretch>
        </p:blipFill>
        <p:spPr>
          <a:xfrm>
            <a:off x="239725" y="802300"/>
            <a:ext cx="5334000" cy="2828925"/>
          </a:xfrm>
          <a:prstGeom prst="rect">
            <a:avLst/>
          </a:prstGeom>
          <a:noFill/>
          <a:ln>
            <a:noFill/>
          </a:ln>
        </p:spPr>
      </p:pic>
      <p:sp>
        <p:nvSpPr>
          <p:cNvPr id="239" name="Google Shape;239;p47"/>
          <p:cNvSpPr txBox="1"/>
          <p:nvPr/>
        </p:nvSpPr>
        <p:spPr>
          <a:xfrm>
            <a:off x="94200" y="3631225"/>
            <a:ext cx="8607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idea of remembering the past is fantastic. But there is one critical problem in back-propagation. Back-propagation is a step for going backward to update the weights of each layer. To update the weights, we get the gradient of the cost function and keep multiplying the gradients at the given layers using chain rule. The actual backward propagation in RNN is a bit complex ( For example, The real backward propagation takes not only the final output Yt but also all the other output Y used by the cost function.)</a:t>
            </a:r>
            <a:endParaRPr lang="en-GB"/>
          </a:p>
          <a:p>
            <a:pPr marL="0" lvl="0" indent="0" algn="l" rtl="0">
              <a:spcBef>
                <a:spcPts val="0"/>
              </a:spcBef>
              <a:spcAft>
                <a:spcPts val="0"/>
              </a:spcAft>
              <a:buNone/>
            </a:pPr>
          </a:p>
        </p:txBody>
      </p:sp>
      <p:sp>
        <p:nvSpPr>
          <p:cNvPr id="240" name="Google Shape;240;p47"/>
          <p:cNvSpPr txBox="1"/>
          <p:nvPr/>
        </p:nvSpPr>
        <p:spPr>
          <a:xfrm>
            <a:off x="399650" y="155650"/>
            <a:ext cx="643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t>Problem</a:t>
            </a:r>
            <a:r>
              <a:rPr lang="en-GB" sz="1800">
                <a:solidFill>
                  <a:schemeClr val="dk1"/>
                </a:solidFill>
              </a:rPr>
              <a:t> </a:t>
            </a:r>
            <a:r>
              <a:rPr lang="en-GB" sz="1800" b="1"/>
              <a:t>with RNN</a:t>
            </a:r>
            <a:endParaRPr sz="18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pic>
        <p:nvPicPr>
          <p:cNvPr id="245" name="Google Shape;245;p4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3"/>
          <p:cNvPicPr>
            <a:picLocks noChangeAspect="1"/>
          </p:cNvPicPr>
          <p:nvPr/>
        </p:nvPicPr>
        <p:blipFill>
          <a:blip r:embed="rId1"/>
          <a:stretch>
            <a:fillRect/>
          </a:stretch>
        </p:blipFill>
        <p:spPr>
          <a:xfrm>
            <a:off x="0" y="156845"/>
            <a:ext cx="9144000" cy="46450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Exploding vs Vanishing Gradient</a:t>
            </a:r>
            <a:endParaRPr lang="en-GB"/>
          </a:p>
        </p:txBody>
      </p:sp>
      <p:sp>
        <p:nvSpPr>
          <p:cNvPr id="251" name="Google Shape;251;p4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Imagine when the gradients are bigger than 1. The updated values become so big to use it for optimizing. This is called </a:t>
            </a:r>
            <a:r>
              <a:rPr lang="en-GB" b="1"/>
              <a:t>exploding gradients.</a:t>
            </a:r>
            <a:r>
              <a:rPr lang="en-GB"/>
              <a:t> But this isn’t a severe problem because we can fix the range that gradients can’t go over. The real problem occurs when the gradients are smaller than 1. If we keep multiplying the values lower than 1, the result becomes smaller and smaller. After some steps, there will be no significant difference in outcome, and it can’t make any update in weights. It is called </a:t>
            </a:r>
            <a:r>
              <a:rPr lang="en-GB" b="1"/>
              <a:t>vanishing gradients</a:t>
            </a:r>
            <a:r>
              <a:rPr lang="en-GB"/>
              <a:t>. It means the back-propagation effect can’t go far enough to reach the early stage of layers.</a:t>
            </a:r>
            <a:endParaRPr lang="en-GB"/>
          </a:p>
          <a:p>
            <a:pPr marL="0" lvl="0" indent="0" algn="l" rtl="0">
              <a:spcBef>
                <a:spcPts val="1200"/>
              </a:spcBef>
              <a:spcAft>
                <a:spcPts val="0"/>
              </a:spcAft>
              <a:buNone/>
            </a:pPr>
            <a:r>
              <a:rPr lang="en-GB"/>
              <a:t>This is why people say RNN has a bad memory. If the length of the input values gets longer, we can’t expect actual optimization. This is a really critical problem because the power of neural networks comes from updating weights.</a:t>
            </a:r>
            <a:endParaRPr lang="en-GB"/>
          </a:p>
          <a:p>
            <a:pPr marL="0" lvl="0" indent="0" algn="l" rtl="0">
              <a:spcBef>
                <a:spcPts val="1200"/>
              </a:spcBef>
              <a:spcAft>
                <a:spcPts val="0"/>
              </a:spcAft>
              <a:buNone/>
            </a:pPr>
            <a:r>
              <a:rPr lang="en-GB" b="1"/>
              <a:t>Solution:</a:t>
            </a:r>
            <a:r>
              <a:rPr lang="en-GB"/>
              <a:t> </a:t>
            </a:r>
            <a:r>
              <a:rPr lang="en-GB"/>
              <a:t>better to remember selectively (Choose only important information)</a:t>
            </a:r>
            <a:endParaRPr lang="en-GB"/>
          </a:p>
          <a:p>
            <a:pPr marL="0" lvl="0" indent="0" algn="l" rtl="0">
              <a:spcBef>
                <a:spcPts val="1200"/>
              </a:spcBef>
              <a:spcAft>
                <a:spcPts val="1200"/>
              </a:spcAft>
              <a:buNone/>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5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There are couple of remedies there to avoid this problem.</a:t>
            </a:r>
            <a:endParaRPr lang="en-GB"/>
          </a:p>
          <a:p>
            <a:pPr marL="0" lvl="0" indent="0" algn="l" rtl="0">
              <a:spcBef>
                <a:spcPts val="1200"/>
              </a:spcBef>
              <a:spcAft>
                <a:spcPts val="0"/>
              </a:spcAft>
              <a:buNone/>
            </a:pPr>
            <a:r>
              <a:rPr lang="en-GB"/>
              <a:t>We can use ReLu unit as an activation function, RMS Prop as an optimization algorithm and LSTM’s or GRU’s.</a:t>
            </a:r>
            <a:endParaRPr lang="en-GB"/>
          </a:p>
          <a:p>
            <a:pPr marL="0" lvl="0" indent="0" algn="l" rtl="0">
              <a:spcBef>
                <a:spcPts val="1200"/>
              </a:spcBef>
              <a:spcAft>
                <a:spcPts val="0"/>
              </a:spcAft>
              <a:buNone/>
            </a:pPr>
            <a:r>
              <a:rPr lang="en-GB"/>
              <a:t>so Lets focus on LSTM</a:t>
            </a:r>
            <a:endParaRPr lang="en-GB"/>
          </a:p>
          <a:p>
            <a:pPr marL="0" lvl="0" indent="0" algn="l" rtl="0">
              <a:spcBef>
                <a:spcPts val="1200"/>
              </a:spcBef>
              <a:spcAft>
                <a:spcPts val="0"/>
              </a:spcAft>
              <a:buNone/>
            </a:pPr>
            <a:r>
              <a:rPr lang="en-GB" u="sng">
                <a:solidFill>
                  <a:schemeClr val="hlink"/>
                </a:solidFill>
                <a:hlinkClick r:id="rId1"/>
              </a:rPr>
              <a:t>https://medium.com/deep-math-machine-learning-ai/chapter-10-1-deepnlp-lstm-long-short-term-memory-networks-with-math-21477f8e4235</a:t>
            </a:r>
            <a:endParaRPr lang="en-GB" u="sng">
              <a:solidFill>
                <a:schemeClr val="hlink"/>
              </a:solidFill>
            </a:endParaRPr>
          </a:p>
          <a:p>
            <a:pPr marL="0" lvl="0" indent="0" algn="l" rtl="0">
              <a:spcBef>
                <a:spcPts val="1200"/>
              </a:spcBef>
              <a:spcAft>
                <a:spcPts val="1200"/>
              </a:spcAft>
              <a:buNone/>
            </a:p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51"/>
          <p:cNvSpPr txBox="1"/>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Other Solution: Selective Read, Write &amp; Forget</a:t>
            </a:r>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pic>
        <p:nvPicPr>
          <p:cNvPr id="266" name="Google Shape;266;p52"/>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pic>
        <p:nvPicPr>
          <p:cNvPr id="271" name="Google Shape;271;p53"/>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pic>
        <p:nvPicPr>
          <p:cNvPr id="276" name="Google Shape;276;p54"/>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pic>
        <p:nvPicPr>
          <p:cNvPr id="281" name="Google Shape;281;p55"/>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pic>
        <p:nvPicPr>
          <p:cNvPr id="286" name="Google Shape;286;p56"/>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pic>
        <p:nvPicPr>
          <p:cNvPr id="291" name="Google Shape;291;p5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5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49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Time/Temporal (history) information is useful</a:t>
            </a:r>
            <a:endParaRPr lang="en-GB"/>
          </a:p>
        </p:txBody>
      </p:sp>
      <p:pic>
        <p:nvPicPr>
          <p:cNvPr id="61" name="Google Shape;61;p14"/>
          <p:cNvPicPr preferRelativeResize="0"/>
          <p:nvPr/>
        </p:nvPicPr>
        <p:blipFill>
          <a:blip r:embed="rId1"/>
          <a:stretch>
            <a:fillRect/>
          </a:stretch>
        </p:blipFill>
        <p:spPr>
          <a:xfrm>
            <a:off x="311700" y="572175"/>
            <a:ext cx="8462650" cy="45713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pic>
        <p:nvPicPr>
          <p:cNvPr id="301" name="Google Shape;301;p59"/>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pic>
        <p:nvPicPr>
          <p:cNvPr id="306" name="Google Shape;306;p60"/>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pic>
        <p:nvPicPr>
          <p:cNvPr id="311" name="Google Shape;311;p61"/>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pic>
        <p:nvPicPr>
          <p:cNvPr id="316" name="Google Shape;316;p62"/>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63"/>
          <p:cNvSpPr txBox="1"/>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LSTM</a:t>
            </a:r>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6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a:t>
            </a:r>
            <a:endParaRPr lang="en-GB"/>
          </a:p>
        </p:txBody>
      </p:sp>
      <p:sp>
        <p:nvSpPr>
          <p:cNvPr id="327" name="Google Shape;327;p6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LSTM is a complex neural network block, used for modeling complex sequential data or time-series data.</a:t>
            </a:r>
            <a:endParaRPr lang="en-GB"/>
          </a:p>
          <a:p>
            <a:pPr marL="0" lvl="0" indent="0" algn="l" rtl="0">
              <a:spcBef>
                <a:spcPts val="1200"/>
              </a:spcBef>
              <a:spcAft>
                <a:spcPts val="0"/>
              </a:spcAft>
              <a:buClr>
                <a:schemeClr val="dk1"/>
              </a:buClr>
              <a:buSzPts val="1100"/>
              <a:buFont typeface="Arial" panose="020B0604020202020204"/>
              <a:buNone/>
            </a:pPr>
            <a:r>
              <a:rPr lang="en-GB"/>
              <a:t>LSTM is an improvement over RNN, which has the problem of vanishing/exploding gradients causing the inability to remember longer contexts in the sequential data.</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31" name="Shape 331"/>
        <p:cNvGrpSpPr/>
        <p:nvPr/>
      </p:nvGrpSpPr>
      <p:grpSpPr>
        <a:xfrm>
          <a:off x="0" y="0"/>
          <a:ext cx="0" cy="0"/>
          <a:chOff x="0" y="0"/>
          <a:chExt cx="0" cy="0"/>
        </a:xfrm>
      </p:grpSpPr>
      <p:sp>
        <p:nvSpPr>
          <p:cNvPr id="332" name="Google Shape;332;p65"/>
          <p:cNvSpPr txBox="1"/>
          <p:nvPr>
            <p:ph type="body" idx="1"/>
          </p:nvPr>
        </p:nvSpPr>
        <p:spPr>
          <a:xfrm>
            <a:off x="97000" y="578875"/>
            <a:ext cx="8834400" cy="53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900"/>
              <a:t>Here is the diagram for LSTM cell at the time step t</a:t>
            </a:r>
            <a:endParaRPr sz="1900"/>
          </a:p>
        </p:txBody>
      </p:sp>
      <p:pic>
        <p:nvPicPr>
          <p:cNvPr id="333" name="Google Shape;333;p65"/>
          <p:cNvPicPr preferRelativeResize="0"/>
          <p:nvPr/>
        </p:nvPicPr>
        <p:blipFill>
          <a:blip r:embed="rId1"/>
          <a:stretch>
            <a:fillRect/>
          </a:stretch>
        </p:blipFill>
        <p:spPr>
          <a:xfrm>
            <a:off x="990400" y="1437325"/>
            <a:ext cx="6815888" cy="37061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pic>
        <p:nvPicPr>
          <p:cNvPr id="338" name="Google Shape;338;p66"/>
          <p:cNvPicPr preferRelativeResize="0"/>
          <p:nvPr/>
        </p:nvPicPr>
        <p:blipFill>
          <a:blip r:embed="rId1"/>
          <a:stretch>
            <a:fillRect/>
          </a:stretch>
        </p:blipFill>
        <p:spPr>
          <a:xfrm>
            <a:off x="983400" y="108650"/>
            <a:ext cx="5677409"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pic>
        <p:nvPicPr>
          <p:cNvPr id="343" name="Google Shape;343;p6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pic>
        <p:nvPicPr>
          <p:cNvPr id="348" name="Google Shape;348;p6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1"/>
          <a:stretch>
            <a:fillRect/>
          </a:stretch>
        </p:blipFill>
        <p:spPr>
          <a:xfrm>
            <a:off x="268838" y="152400"/>
            <a:ext cx="8606333"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pic>
        <p:nvPicPr>
          <p:cNvPr id="353" name="Google Shape;353;p69"/>
          <p:cNvPicPr preferRelativeResize="0"/>
          <p:nvPr/>
        </p:nvPicPr>
        <p:blipFill>
          <a:blip r:embed="rId1"/>
          <a:stretch>
            <a:fillRect/>
          </a:stretch>
        </p:blipFill>
        <p:spPr>
          <a:xfrm>
            <a:off x="116038" y="66500"/>
            <a:ext cx="8911924" cy="5010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70"/>
          <p:cNvSpPr txBox="1"/>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 Cell</a:t>
            </a:r>
            <a:endParaRPr lang="en-GB"/>
          </a:p>
        </p:txBody>
      </p:sp>
      <p:sp>
        <p:nvSpPr>
          <p:cNvPr id="359" name="Google Shape;359;p70"/>
          <p:cNvSpPr txBox="1"/>
          <p:nvPr>
            <p:ph type="body" idx="1"/>
          </p:nvPr>
        </p:nvSpPr>
        <p:spPr>
          <a:xfrm>
            <a:off x="86925" y="579525"/>
            <a:ext cx="5273400" cy="4562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Just like RNN, we have time steps in LSTM but we have extra piece of information which is called “MEMORY” in LSTM cell for every time step.</a:t>
            </a:r>
            <a:endParaRPr lang="en-GB"/>
          </a:p>
          <a:p>
            <a:pPr marL="0" lvl="0" indent="0" algn="l" rtl="0">
              <a:spcBef>
                <a:spcPts val="1200"/>
              </a:spcBef>
              <a:spcAft>
                <a:spcPts val="0"/>
              </a:spcAft>
              <a:buNone/>
            </a:pPr>
            <a:r>
              <a:rPr lang="en-GB"/>
              <a:t>So the LSTM cell contains the following components</a:t>
            </a:r>
            <a:endParaRPr lang="en-GB"/>
          </a:p>
          <a:p>
            <a:pPr marL="0" lvl="0" indent="0" algn="l" rtl="0">
              <a:spcBef>
                <a:spcPts val="1200"/>
              </a:spcBef>
              <a:spcAft>
                <a:spcPts val="0"/>
              </a:spcAft>
              <a:buNone/>
            </a:pPr>
            <a:r>
              <a:rPr lang="en-GB"/>
              <a:t>Forget Gate “f” ( a neural network with sigmoid)</a:t>
            </a:r>
            <a:endParaRPr lang="en-GB"/>
          </a:p>
          <a:p>
            <a:pPr marL="0" lvl="0" indent="0" algn="l" rtl="0">
              <a:spcBef>
                <a:spcPts val="1200"/>
              </a:spcBef>
              <a:spcAft>
                <a:spcPts val="0"/>
              </a:spcAft>
              <a:buNone/>
            </a:pPr>
            <a:r>
              <a:rPr lang="en-GB"/>
              <a:t>Candidate layer “C`"(a NN with Tanh)</a:t>
            </a:r>
            <a:endParaRPr lang="en-GB"/>
          </a:p>
          <a:p>
            <a:pPr marL="0" lvl="0" indent="0" algn="l" rtl="0">
              <a:spcBef>
                <a:spcPts val="1200"/>
              </a:spcBef>
              <a:spcAft>
                <a:spcPts val="0"/>
              </a:spcAft>
              <a:buNone/>
            </a:pPr>
            <a:r>
              <a:rPr lang="en-GB"/>
              <a:t>Input Gate “I” ( a NN with sigmoid )</a:t>
            </a:r>
            <a:endParaRPr lang="en-GB"/>
          </a:p>
          <a:p>
            <a:pPr marL="0" lvl="0" indent="0" algn="l" rtl="0">
              <a:spcBef>
                <a:spcPts val="1200"/>
              </a:spcBef>
              <a:spcAft>
                <a:spcPts val="0"/>
              </a:spcAft>
              <a:buNone/>
            </a:pPr>
            <a:r>
              <a:rPr lang="en-GB"/>
              <a:t>Output Gate “O”( a NN with sigmoid)</a:t>
            </a:r>
            <a:endParaRPr lang="en-GB"/>
          </a:p>
          <a:p>
            <a:pPr marL="0" lvl="0" indent="0" algn="l" rtl="0">
              <a:spcBef>
                <a:spcPts val="1200"/>
              </a:spcBef>
              <a:spcAft>
                <a:spcPts val="0"/>
              </a:spcAft>
              <a:buNone/>
            </a:pPr>
            <a:r>
              <a:rPr lang="en-GB"/>
              <a:t>Hidden state “H” ( a vector )</a:t>
            </a:r>
            <a:endParaRPr lang="en-GB"/>
          </a:p>
          <a:p>
            <a:pPr marL="0" lvl="0" indent="0" algn="l" rtl="0">
              <a:spcBef>
                <a:spcPts val="1200"/>
              </a:spcBef>
              <a:spcAft>
                <a:spcPts val="1200"/>
              </a:spcAft>
              <a:buNone/>
            </a:pPr>
            <a:r>
              <a:rPr lang="en-GB"/>
              <a:t>Memory state “C” ( a vector)</a:t>
            </a:r>
            <a:endParaRPr lang="en-GB"/>
          </a:p>
        </p:txBody>
      </p:sp>
      <p:pic>
        <p:nvPicPr>
          <p:cNvPr id="360" name="Google Shape;360;p70"/>
          <p:cNvPicPr preferRelativeResize="0"/>
          <p:nvPr/>
        </p:nvPicPr>
        <p:blipFill>
          <a:blip r:embed="rId1"/>
          <a:stretch>
            <a:fillRect/>
          </a:stretch>
        </p:blipFill>
        <p:spPr>
          <a:xfrm>
            <a:off x="5452625" y="579425"/>
            <a:ext cx="3543300" cy="4562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71"/>
          <p:cNvSpPr txBox="1"/>
          <p:nvPr>
            <p:ph type="title"/>
          </p:nvPr>
        </p:nvSpPr>
        <p:spPr>
          <a:xfrm>
            <a:off x="0" y="54225"/>
            <a:ext cx="9144000" cy="84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 are the inputs and outputs of the LSTM cell at any step (time step (t))??</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366" name="Google Shape;366;p7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b="1"/>
              <a:t>Inputs</a:t>
            </a:r>
            <a:r>
              <a:rPr lang="en-GB"/>
              <a:t> to the LSTM cell at any step are X (current input) , H ( previous hidden state ) and C ( previous memory state)</a:t>
            </a:r>
            <a:br>
              <a:rPr lang="en-GB"/>
            </a:br>
            <a:endParaRPr lang="en-GB"/>
          </a:p>
          <a:p>
            <a:pPr marL="457200" lvl="0" indent="-342900" algn="l" rtl="0">
              <a:spcBef>
                <a:spcPts val="0"/>
              </a:spcBef>
              <a:spcAft>
                <a:spcPts val="0"/>
              </a:spcAft>
              <a:buSzPts val="1800"/>
              <a:buChar char="●"/>
            </a:pPr>
            <a:r>
              <a:rPr lang="en-GB" b="1"/>
              <a:t>Outputs</a:t>
            </a:r>
            <a:r>
              <a:rPr lang="en-GB"/>
              <a:t> from the LSTM cell are H ( current hidden state ) and C ( current memory state)</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pic>
        <p:nvPicPr>
          <p:cNvPr id="371" name="Google Shape;371;p72"/>
          <p:cNvPicPr preferRelativeResize="0"/>
          <p:nvPr/>
        </p:nvPicPr>
        <p:blipFill>
          <a:blip r:embed="rId1"/>
          <a:stretch>
            <a:fillRect/>
          </a:stretch>
        </p:blipFill>
        <p:spPr>
          <a:xfrm>
            <a:off x="0" y="498021"/>
            <a:ext cx="9143998" cy="41474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73"/>
          <p:cNvPicPr preferRelativeResize="0"/>
          <p:nvPr/>
        </p:nvPicPr>
        <p:blipFill>
          <a:blip r:embed="rId1"/>
          <a:stretch>
            <a:fillRect/>
          </a:stretch>
        </p:blipFill>
        <p:spPr>
          <a:xfrm>
            <a:off x="0" y="0"/>
            <a:ext cx="9144001" cy="4495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pic>
        <p:nvPicPr>
          <p:cNvPr id="381" name="Google Shape;381;p74"/>
          <p:cNvPicPr preferRelativeResize="0"/>
          <p:nvPr/>
        </p:nvPicPr>
        <p:blipFill>
          <a:blip r:embed="rId1"/>
          <a:stretch>
            <a:fillRect/>
          </a:stretch>
        </p:blipFill>
        <p:spPr>
          <a:xfrm>
            <a:off x="0" y="340550"/>
            <a:ext cx="9144000" cy="4364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pic>
        <p:nvPicPr>
          <p:cNvPr id="386" name="Google Shape;386;p75"/>
          <p:cNvPicPr preferRelativeResize="0"/>
          <p:nvPr/>
        </p:nvPicPr>
        <p:blipFill>
          <a:blip r:embed="rId1"/>
          <a:stretch>
            <a:fillRect/>
          </a:stretch>
        </p:blipFill>
        <p:spPr>
          <a:xfrm>
            <a:off x="261088" y="0"/>
            <a:ext cx="8621825"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90" name="Shape 390"/>
        <p:cNvGrpSpPr/>
        <p:nvPr/>
      </p:nvGrpSpPr>
      <p:grpSpPr>
        <a:xfrm>
          <a:off x="0" y="0"/>
          <a:ext cx="0" cy="0"/>
          <a:chOff x="0" y="0"/>
          <a:chExt cx="0" cy="0"/>
        </a:xfrm>
      </p:grpSpPr>
      <p:sp>
        <p:nvSpPr>
          <p:cNvPr id="391" name="Google Shape;391;p76"/>
          <p:cNvSpPr txBox="1"/>
          <p:nvPr>
            <p:ph type="body" idx="1"/>
          </p:nvPr>
        </p:nvSpPr>
        <p:spPr>
          <a:xfrm>
            <a:off x="102900" y="143925"/>
            <a:ext cx="8938200" cy="465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How does the LSTM flow work??</a:t>
            </a:r>
            <a:endParaRPr lang="en-GB"/>
          </a:p>
          <a:p>
            <a:pPr marL="0" lvl="0" indent="0" algn="l" rtl="0">
              <a:spcBef>
                <a:spcPts val="1200"/>
              </a:spcBef>
              <a:spcAft>
                <a:spcPts val="0"/>
              </a:spcAft>
              <a:buClr>
                <a:schemeClr val="dk1"/>
              </a:buClr>
              <a:buSzPts val="1100"/>
              <a:buFont typeface="Arial" panose="020B0604020202020204"/>
              <a:buNone/>
            </a:pPr>
            <a:r>
              <a:rPr lang="en-GB"/>
              <a:t>If you observe carefully,the above diagram explains it all.</a:t>
            </a:r>
            <a:endParaRPr lang="en-GB"/>
          </a:p>
          <a:p>
            <a:pPr marL="0" lvl="0" indent="0" algn="l" rtl="0">
              <a:spcBef>
                <a:spcPts val="1200"/>
              </a:spcBef>
              <a:spcAft>
                <a:spcPts val="0"/>
              </a:spcAft>
              <a:buClr>
                <a:schemeClr val="dk1"/>
              </a:buClr>
              <a:buSzPts val="1100"/>
              <a:buFont typeface="Arial" panose="020B0604020202020204"/>
              <a:buNone/>
            </a:pPr>
            <a:r>
              <a:rPr lang="en-GB"/>
              <a:t>Anyway, lemme also try with words</a:t>
            </a:r>
            <a:endParaRPr lang="en-GB"/>
          </a:p>
          <a:p>
            <a:pPr marL="0" lvl="0" indent="0" algn="l" rtl="0">
              <a:spcBef>
                <a:spcPts val="1200"/>
              </a:spcBef>
              <a:spcAft>
                <a:spcPts val="0"/>
              </a:spcAft>
              <a:buClr>
                <a:schemeClr val="dk1"/>
              </a:buClr>
              <a:buSzPts val="1100"/>
              <a:buFont typeface="Arial" panose="020B0604020202020204"/>
              <a:buNone/>
            </a:pPr>
            <a:r>
              <a:rPr lang="en-GB"/>
              <a:t>Forget gate(f) , </a:t>
            </a:r>
            <a:r>
              <a:rPr lang="en-GB"/>
              <a:t>Candidate gate</a:t>
            </a:r>
            <a:r>
              <a:rPr lang="en-GB"/>
              <a:t>(C`), Input gate(I), Output Gate(O)</a:t>
            </a:r>
            <a:endParaRPr lang="en-GB"/>
          </a:p>
          <a:p>
            <a:pPr marL="0" lvl="0" indent="0" algn="l" rtl="0">
              <a:spcBef>
                <a:spcPts val="1200"/>
              </a:spcBef>
              <a:spcAft>
                <a:spcPts val="0"/>
              </a:spcAft>
              <a:buNone/>
            </a:pPr>
            <a:r>
              <a:rPr lang="en-GB"/>
              <a:t>are single layered neural networks with the Sigmoid activation function except candidate layer( it takes Tanh as activation function)</a:t>
            </a:r>
            <a:endParaRPr lang="en-GB"/>
          </a:p>
          <a:p>
            <a:pPr marL="0" lvl="0" indent="0" algn="l" rtl="0">
              <a:spcBef>
                <a:spcPts val="1200"/>
              </a:spcBef>
              <a:spcAft>
                <a:spcPts val="0"/>
              </a:spcAft>
              <a:buNone/>
            </a:pPr>
            <a:r>
              <a:rPr lang="en-GB"/>
              <a:t>These gates first take input vector.dot(U) and previous hidden state.dot(W) then concatenate them and apply activation function</a:t>
            </a:r>
            <a:endParaRPr lang="en-GB"/>
          </a:p>
          <a:p>
            <a:pPr marL="0" lvl="0" indent="0" algn="l" rtl="0">
              <a:spcBef>
                <a:spcPts val="1200"/>
              </a:spcBef>
              <a:spcAft>
                <a:spcPts val="1200"/>
              </a:spcAft>
              <a:buNone/>
            </a:pPr>
            <a:r>
              <a:rPr lang="en-GB"/>
              <a:t>finally these gate produce vectors ( between 0 and 1 for Sigmoid, -1 to 1 for Tanh) so we get four vectors f, C`, I, O for every time step.</a:t>
            </a:r>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p77"/>
          <p:cNvSpPr txBox="1"/>
          <p:nvPr>
            <p:ph type="title"/>
          </p:nvPr>
        </p:nvSpPr>
        <p:spPr>
          <a:xfrm>
            <a:off x="2250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Memory/Cell State</a:t>
            </a:r>
            <a:endParaRPr lang="en-GB"/>
          </a:p>
        </p:txBody>
      </p:sp>
      <p:sp>
        <p:nvSpPr>
          <p:cNvPr id="397" name="Google Shape;397;p77"/>
          <p:cNvSpPr txBox="1"/>
          <p:nvPr>
            <p:ph type="body" idx="1"/>
          </p:nvPr>
        </p:nvSpPr>
        <p:spPr>
          <a:xfrm>
            <a:off x="0" y="685425"/>
            <a:ext cx="9144000" cy="4458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61000"/>
              <a:buFont typeface="Arial" panose="020B0604020202020204"/>
              <a:buNone/>
            </a:pPr>
            <a:r>
              <a:rPr lang="en-GB"/>
              <a:t>Now let me tell you an important piece called Memory state C. This is the state where the </a:t>
            </a:r>
            <a:r>
              <a:rPr lang="en-GB" b="1" i="1"/>
              <a:t>memory (context) </a:t>
            </a:r>
            <a:r>
              <a:rPr lang="en-GB"/>
              <a:t>of input is stored</a:t>
            </a:r>
            <a:endParaRPr lang="en-GB"/>
          </a:p>
          <a:p>
            <a:pPr marL="0" lvl="0" indent="0" algn="l" rtl="0">
              <a:spcBef>
                <a:spcPts val="1200"/>
              </a:spcBef>
              <a:spcAft>
                <a:spcPts val="0"/>
              </a:spcAft>
              <a:buClr>
                <a:schemeClr val="dk1"/>
              </a:buClr>
              <a:buSzPct val="61000"/>
              <a:buFont typeface="Arial" panose="020B0604020202020204"/>
              <a:buNone/>
            </a:pPr>
            <a:r>
              <a:rPr lang="en-GB"/>
              <a:t>Ex : Mady walks in to the room, Monica also walks in to the room. Mady Said “hi” to ____??</a:t>
            </a:r>
            <a:endParaRPr lang="en-GB"/>
          </a:p>
          <a:p>
            <a:pPr marL="0" lvl="0" indent="0" algn="l" rtl="0">
              <a:spcBef>
                <a:spcPts val="1200"/>
              </a:spcBef>
              <a:spcAft>
                <a:spcPts val="0"/>
              </a:spcAft>
              <a:buClr>
                <a:schemeClr val="dk1"/>
              </a:buClr>
              <a:buSzPct val="61000"/>
              <a:buFont typeface="Arial" panose="020B0604020202020204"/>
              <a:buNone/>
            </a:pPr>
            <a:r>
              <a:rPr lang="en-GB"/>
              <a:t>In order to predict correctly Here it stores “Monica” into memory C.</a:t>
            </a:r>
            <a:endParaRPr lang="en-GB"/>
          </a:p>
          <a:p>
            <a:pPr marL="0" lvl="0" indent="0" algn="l" rtl="0">
              <a:spcBef>
                <a:spcPts val="1200"/>
              </a:spcBef>
              <a:spcAft>
                <a:spcPts val="0"/>
              </a:spcAft>
              <a:buClr>
                <a:schemeClr val="dk1"/>
              </a:buClr>
              <a:buSzPct val="61000"/>
              <a:buFont typeface="Arial" panose="020B0604020202020204"/>
              <a:buNone/>
            </a:pPr>
            <a:r>
              <a:rPr lang="en-GB"/>
              <a:t>This state can be modified. I mean LSTM cell can add /remove the information.</a:t>
            </a:r>
            <a:endParaRPr lang="en-GB"/>
          </a:p>
          <a:p>
            <a:pPr marL="0" lvl="0" indent="0" algn="l" rtl="0">
              <a:spcBef>
                <a:spcPts val="1200"/>
              </a:spcBef>
              <a:spcAft>
                <a:spcPts val="0"/>
              </a:spcAft>
              <a:buClr>
                <a:schemeClr val="dk1"/>
              </a:buClr>
              <a:buSzPct val="61000"/>
              <a:buFont typeface="Arial" panose="020B0604020202020204"/>
              <a:buNone/>
            </a:pPr>
            <a:r>
              <a:rPr lang="en-GB"/>
              <a:t>Ex : Mady and Monica walk in to the room together , later Richard walks in to the room. Mady Said “hi” to ____??</a:t>
            </a:r>
            <a:endParaRPr lang="en-GB"/>
          </a:p>
          <a:p>
            <a:pPr marL="0" lvl="0" indent="0" algn="l" rtl="0">
              <a:spcBef>
                <a:spcPts val="1200"/>
              </a:spcBef>
              <a:spcAft>
                <a:spcPts val="0"/>
              </a:spcAft>
              <a:buClr>
                <a:schemeClr val="dk1"/>
              </a:buClr>
              <a:buSzPct val="61000"/>
              <a:buFont typeface="Arial" panose="020B0604020202020204"/>
              <a:buNone/>
            </a:pPr>
            <a:r>
              <a:rPr lang="en-GB"/>
              <a:t>The assumption I am making is memory might change from Monica to Richard.</a:t>
            </a:r>
            <a:endParaRPr lang="en-GB"/>
          </a:p>
          <a:p>
            <a:pPr marL="0" lvl="0" indent="0" algn="l" rtl="0">
              <a:spcBef>
                <a:spcPts val="1200"/>
              </a:spcBef>
              <a:spcAft>
                <a:spcPts val="0"/>
              </a:spcAft>
              <a:buClr>
                <a:schemeClr val="dk1"/>
              </a:buClr>
              <a:buSzPct val="61000"/>
              <a:buFont typeface="Arial" panose="020B0604020202020204"/>
              <a:buNone/>
            </a:pPr>
            <a:r>
              <a:rPr lang="en-GB"/>
              <a:t>I hope you get the idea.</a:t>
            </a:r>
            <a:endParaRPr lang="en-GB"/>
          </a:p>
          <a:p>
            <a:pPr marL="0" lvl="0" indent="0" algn="l" rtl="0">
              <a:spcBef>
                <a:spcPts val="1200"/>
              </a:spcBef>
              <a:spcAft>
                <a:spcPts val="0"/>
              </a:spcAft>
              <a:buClr>
                <a:schemeClr val="dk1"/>
              </a:buClr>
              <a:buSzPct val="61000"/>
              <a:buFont typeface="Arial" panose="020B0604020202020204"/>
              <a:buNone/>
            </a:pPr>
            <a:r>
              <a:rPr lang="en-GB"/>
              <a:t>so LSTM cell takes the previous memory state Ct-1 and does element wise multiplication with forget gate (f)</a:t>
            </a:r>
            <a:endParaRPr lang="en-GB"/>
          </a:p>
          <a:p>
            <a:pPr marL="0" lvl="0" indent="0" algn="l" rtl="0">
              <a:spcBef>
                <a:spcPts val="1200"/>
              </a:spcBef>
              <a:spcAft>
                <a:spcPts val="0"/>
              </a:spcAft>
              <a:buClr>
                <a:schemeClr val="dk1"/>
              </a:buClr>
              <a:buSzPct val="61000"/>
              <a:buFont typeface="Arial" panose="020B0604020202020204"/>
              <a:buNone/>
            </a:pPr>
            <a:r>
              <a:rPr lang="en-GB"/>
              <a:t>Ct = Ct-1*ft</a:t>
            </a:r>
            <a:endParaRPr lang="en-GB"/>
          </a:p>
          <a:p>
            <a:pPr marL="0" lvl="0" indent="0" algn="l" rtl="0">
              <a:spcBef>
                <a:spcPts val="1200"/>
              </a:spcBef>
              <a:spcAft>
                <a:spcPts val="0"/>
              </a:spcAft>
              <a:buClr>
                <a:schemeClr val="dk1"/>
              </a:buClr>
              <a:buSzPct val="61000"/>
              <a:buFont typeface="Arial" panose="020B0604020202020204"/>
              <a:buNone/>
            </a:pPr>
            <a:r>
              <a:rPr lang="en-GB"/>
              <a:t>if forget gate value is 0 then previous memory state is completely forgotten</a:t>
            </a:r>
            <a:endParaRPr lang="en-GB"/>
          </a:p>
          <a:p>
            <a:pPr marL="0" lvl="0" indent="0" algn="l" rtl="0">
              <a:spcBef>
                <a:spcPts val="1200"/>
              </a:spcBef>
              <a:spcAft>
                <a:spcPts val="0"/>
              </a:spcAft>
              <a:buClr>
                <a:schemeClr val="dk1"/>
              </a:buClr>
              <a:buSzPct val="61000"/>
              <a:buFont typeface="Arial" panose="020B0604020202020204"/>
              <a:buNone/>
            </a:pPr>
            <a:r>
              <a:rPr lang="en-GB"/>
              <a:t>if forget gate value is 1 then previous memory state is completely passed to the cell ( Remember f gate gives values between 0 and 1 )</a:t>
            </a:r>
            <a:endParaRPr lang="en-GB"/>
          </a:p>
          <a:p>
            <a:pPr marL="0" lvl="0" indent="0" algn="l" rtl="0">
              <a:spcBef>
                <a:spcPts val="1200"/>
              </a:spcBef>
              <a:spcAft>
                <a:spcPts val="0"/>
              </a:spcAft>
              <a:buClr>
                <a:schemeClr val="dk1"/>
              </a:buClr>
              <a:buSzPct val="61000"/>
              <a:buFont typeface="Arial" panose="020B0604020202020204"/>
              <a:buNone/>
            </a:pPr>
            <a:r>
              <a:rPr lang="en-GB"/>
              <a:t>Now with current memory state Ct we calculate new memory state from input state and C layer.</a:t>
            </a:r>
            <a:endParaRPr lang="en-GB"/>
          </a:p>
          <a:p>
            <a:pPr marL="0" lvl="0" indent="0" algn="l" rtl="0">
              <a:spcBef>
                <a:spcPts val="1200"/>
              </a:spcBef>
              <a:spcAft>
                <a:spcPts val="0"/>
              </a:spcAft>
              <a:buClr>
                <a:schemeClr val="dk1"/>
              </a:buClr>
              <a:buSzPct val="61000"/>
              <a:buFont typeface="Arial" panose="020B0604020202020204"/>
              <a:buNone/>
            </a:pPr>
            <a:r>
              <a:rPr lang="en-GB"/>
              <a:t>Ct= Ct + (It*C`t)</a:t>
            </a:r>
            <a:endParaRPr lang="en-GB"/>
          </a:p>
          <a:p>
            <a:pPr marL="0" lvl="0" indent="0" algn="l" rtl="0">
              <a:spcBef>
                <a:spcPts val="1200"/>
              </a:spcBef>
              <a:spcAft>
                <a:spcPts val="1200"/>
              </a:spcAft>
              <a:buNone/>
            </a:pPr>
            <a:r>
              <a:rPr lang="en-GB"/>
              <a:t>Ct = Current memory state at time step t. and it gets passed to next time step.</a:t>
            </a:r>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78"/>
          <p:cNvSpPr txBox="1"/>
          <p:nvPr>
            <p:ph type="body" idx="1"/>
          </p:nvPr>
        </p:nvSpPr>
        <p:spPr>
          <a:xfrm>
            <a:off x="311700" y="0"/>
            <a:ext cx="8520600" cy="2457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panose="020B0604020202020204"/>
              <a:buNone/>
            </a:pPr>
            <a:r>
              <a:rPr lang="en-GB"/>
              <a:t>Finally, we need to calculate what we’re going to output. This output will be based on our cell state Ct but will be a filtered version. so we apply Tanh to Ct then we do element wise multiplication with the output gate O, That will be our current hidden state Ht.</a:t>
            </a:r>
            <a:endParaRPr lang="en-GB"/>
          </a:p>
          <a:p>
            <a:pPr marL="0" lvl="0" indent="0" algn="l" rtl="0">
              <a:spcBef>
                <a:spcPts val="1200"/>
              </a:spcBef>
              <a:spcAft>
                <a:spcPts val="0"/>
              </a:spcAft>
              <a:buClr>
                <a:schemeClr val="dk1"/>
              </a:buClr>
              <a:buSzPts val="1100"/>
              <a:buFont typeface="Arial" panose="020B0604020202020204"/>
              <a:buNone/>
            </a:pPr>
            <a:r>
              <a:rPr lang="en-GB"/>
              <a:t>Ht = Tanh(Ct)</a:t>
            </a:r>
            <a:endParaRPr lang="en-GB"/>
          </a:p>
          <a:p>
            <a:pPr marL="0" lvl="0" indent="0" algn="l" rtl="0">
              <a:spcBef>
                <a:spcPts val="1200"/>
              </a:spcBef>
              <a:spcAft>
                <a:spcPts val="1200"/>
              </a:spcAft>
              <a:buNone/>
            </a:pPr>
            <a:r>
              <a:rPr lang="en-GB"/>
              <a:t>We pass these two Ct and Ht to the next time step and repeat the same process.</a:t>
            </a:r>
            <a:br>
              <a:rPr lang="en-GB"/>
            </a:br>
            <a:r>
              <a:rPr lang="en-GB"/>
              <a:t>Here is the full diagram for LSTM for different time steps.</a:t>
            </a:r>
            <a:endParaRPr lang="en-GB"/>
          </a:p>
        </p:txBody>
      </p:sp>
      <p:pic>
        <p:nvPicPr>
          <p:cNvPr id="403" name="Google Shape;403;p78"/>
          <p:cNvPicPr preferRelativeResize="0"/>
          <p:nvPr/>
        </p:nvPicPr>
        <p:blipFill>
          <a:blip r:embed="rId1"/>
          <a:stretch>
            <a:fillRect/>
          </a:stretch>
        </p:blipFill>
        <p:spPr>
          <a:xfrm>
            <a:off x="0" y="2571750"/>
            <a:ext cx="9144000" cy="1687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155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where the order matter in our ML space?</a:t>
            </a:r>
            <a:endParaRPr lang="en-GB"/>
          </a:p>
        </p:txBody>
      </p:sp>
      <p:sp>
        <p:nvSpPr>
          <p:cNvPr id="72" name="Google Shape;72;p16"/>
          <p:cNvSpPr txBox="1"/>
          <p:nvPr>
            <p:ph type="body" idx="1"/>
          </p:nvPr>
        </p:nvSpPr>
        <p:spPr>
          <a:xfrm>
            <a:off x="311700" y="858075"/>
            <a:ext cx="8520600" cy="393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Text - Natural Language Data where the order of words matter</a:t>
            </a:r>
            <a:endParaRPr lang="en-GB"/>
          </a:p>
          <a:p>
            <a:pPr marL="457200" lvl="0" indent="-342900" algn="l" rtl="0">
              <a:spcBef>
                <a:spcPts val="0"/>
              </a:spcBef>
              <a:spcAft>
                <a:spcPts val="0"/>
              </a:spcAft>
              <a:buSzPts val="1800"/>
              <a:buChar char="●"/>
            </a:pPr>
            <a:r>
              <a:rPr lang="en-GB"/>
              <a:t>Speech data</a:t>
            </a:r>
            <a:endParaRPr lang="en-GB"/>
          </a:p>
          <a:p>
            <a:pPr marL="457200" lvl="0" indent="-342900" algn="l" rtl="0">
              <a:spcBef>
                <a:spcPts val="0"/>
              </a:spcBef>
              <a:spcAft>
                <a:spcPts val="0"/>
              </a:spcAft>
              <a:buSzPts val="1800"/>
              <a:buChar char="●"/>
            </a:pPr>
            <a:r>
              <a:rPr lang="en-GB"/>
              <a:t>Time series data</a:t>
            </a:r>
            <a:endParaRPr lang="en-GB"/>
          </a:p>
          <a:p>
            <a:pPr marL="457200" lvl="0" indent="-342900" algn="l" rtl="0">
              <a:spcBef>
                <a:spcPts val="0"/>
              </a:spcBef>
              <a:spcAft>
                <a:spcPts val="0"/>
              </a:spcAft>
              <a:buSzPts val="1800"/>
              <a:buChar char="●"/>
            </a:pPr>
            <a:r>
              <a:rPr lang="en-GB"/>
              <a:t>Video</a:t>
            </a:r>
            <a:endParaRPr lang="en-GB"/>
          </a:p>
          <a:p>
            <a:pPr marL="457200" lvl="0" indent="-342900" algn="l" rtl="0">
              <a:spcBef>
                <a:spcPts val="0"/>
              </a:spcBef>
              <a:spcAft>
                <a:spcPts val="0"/>
              </a:spcAft>
              <a:buSzPts val="1800"/>
              <a:buChar char="●"/>
            </a:pPr>
            <a:r>
              <a:rPr lang="en-GB"/>
              <a:t>Audio - Music Sequences data</a:t>
            </a:r>
            <a:endParaRPr lang="en-GB"/>
          </a:p>
          <a:p>
            <a:pPr marL="457200" lvl="0" indent="-342900" algn="l" rtl="0">
              <a:spcBef>
                <a:spcPts val="0"/>
              </a:spcBef>
              <a:spcAft>
                <a:spcPts val="0"/>
              </a:spcAft>
              <a:buSzPts val="1800"/>
              <a:buChar char="●"/>
            </a:pPr>
            <a:r>
              <a:rPr lang="en-GB"/>
              <a:t>Stock markets data</a:t>
            </a:r>
            <a:endParaRPr lang="en-GB"/>
          </a:p>
          <a:p>
            <a:pPr marL="0" lvl="0" indent="0" algn="l" rtl="0">
              <a:spcBef>
                <a:spcPts val="1200"/>
              </a:spcBef>
              <a:spcAft>
                <a:spcPts val="1200"/>
              </a:spcAft>
              <a:buNone/>
            </a:pPr>
            <a:r>
              <a:rPr lang="en-GB"/>
              <a:t>etc…</a:t>
            </a:r>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pic>
        <p:nvPicPr>
          <p:cNvPr id="408" name="Google Shape;408;p79"/>
          <p:cNvPicPr preferRelativeResize="0"/>
          <p:nvPr/>
        </p:nvPicPr>
        <p:blipFill>
          <a:blip r:embed="rId1"/>
          <a:stretch>
            <a:fillRect/>
          </a:stretch>
        </p:blipFill>
        <p:spPr>
          <a:xfrm>
            <a:off x="0" y="0"/>
            <a:ext cx="6193283" cy="4838700"/>
          </a:xfrm>
          <a:prstGeom prst="rect">
            <a:avLst/>
          </a:prstGeom>
          <a:noFill/>
          <a:ln>
            <a:noFill/>
          </a:ln>
        </p:spPr>
      </p:pic>
      <p:sp>
        <p:nvSpPr>
          <p:cNvPr id="409" name="Google Shape;409;p79"/>
          <p:cNvSpPr txBox="1"/>
          <p:nvPr/>
        </p:nvSpPr>
        <p:spPr>
          <a:xfrm>
            <a:off x="6267950" y="312850"/>
            <a:ext cx="2689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blue box and the green box (the input gate) in the middle is the same with GRUs. There are two additional green boxes here: the forget gate and the output gate.</a:t>
            </a:r>
            <a:endParaRPr lang="en-GB"/>
          </a:p>
        </p:txBody>
      </p:sp>
      <p:sp>
        <p:nvSpPr>
          <p:cNvPr id="410" name="Google Shape;410;p79"/>
          <p:cNvSpPr txBox="1"/>
          <p:nvPr/>
        </p:nvSpPr>
        <p:spPr>
          <a:xfrm>
            <a:off x="6355300" y="2033150"/>
            <a:ext cx="260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computation will also be the same, so we’re going to get the output from the tanh function (①) and the input gate value from the sigmoid function (②). But the multiplying step is a bit different this time. Instead of taking only the result of the input gate, we also consider the forget gate value coming from the left.</a:t>
            </a:r>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14" name="Shape 414"/>
        <p:cNvGrpSpPr/>
        <p:nvPr/>
      </p:nvGrpSpPr>
      <p:grpSpPr>
        <a:xfrm>
          <a:off x="0" y="0"/>
          <a:ext cx="0" cy="0"/>
          <a:chOff x="0" y="0"/>
          <a:chExt cx="0" cy="0"/>
        </a:xfrm>
      </p:grpSpPr>
      <p:sp>
        <p:nvSpPr>
          <p:cNvPr id="415" name="Google Shape;415;p80"/>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input output shape</a:t>
            </a:r>
            <a:endParaRPr lang="en-GB"/>
          </a:p>
        </p:txBody>
      </p:sp>
      <p:sp>
        <p:nvSpPr>
          <p:cNvPr id="416" name="Google Shape;416;p80"/>
          <p:cNvSpPr txBox="1"/>
          <p:nvPr>
            <p:ph type="body" idx="1"/>
          </p:nvPr>
        </p:nvSpPr>
        <p:spPr>
          <a:xfrm>
            <a:off x="0" y="572700"/>
            <a:ext cx="9144000" cy="4570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000"/>
              <a:buFont typeface="Arial" panose="020B0604020202020204"/>
              <a:buNone/>
            </a:pPr>
            <a:r>
              <a:rPr lang="en-GB"/>
              <a:t>Now I use Daniel Möller's example again for better understanding: We have 10 oil tanks. For each of them we measure 2 features: temperature, pressure every one hour for 5 times. now parameters are:</a:t>
            </a:r>
            <a:endParaRPr lang="en-GB"/>
          </a:p>
          <a:p>
            <a:pPr marL="0" lvl="0" indent="0" algn="l" rtl="0">
              <a:spcBef>
                <a:spcPts val="1200"/>
              </a:spcBef>
              <a:spcAft>
                <a:spcPts val="0"/>
              </a:spcAft>
              <a:buClr>
                <a:schemeClr val="dk1"/>
              </a:buClr>
              <a:buSzPct val="61000"/>
              <a:buFont typeface="Arial" panose="020B0604020202020204"/>
              <a:buNone/>
            </a:pPr>
            <a:r>
              <a:rPr lang="en-GB" b="1"/>
              <a:t>batch_size</a:t>
            </a:r>
            <a:r>
              <a:rPr lang="en-GB"/>
              <a:t> = number of samples used in one forward/backward pass (default=32) --&gt; for example if you have 1000 samples and you set up the batch_size to 100 then the model will take 10 iterations to pass all of the samples once through network (1 epoch). The higher the batch size, the more memory space you'll need. Because the number of samples in this example are low, we consider batch_size equal to all of samples = 10</a:t>
            </a:r>
            <a:endParaRPr lang="en-GB"/>
          </a:p>
          <a:p>
            <a:pPr marL="0" lvl="0" indent="0" algn="l" rtl="0">
              <a:spcBef>
                <a:spcPts val="1200"/>
              </a:spcBef>
              <a:spcAft>
                <a:spcPts val="0"/>
              </a:spcAft>
              <a:buClr>
                <a:schemeClr val="dk1"/>
              </a:buClr>
              <a:buSzPct val="61000"/>
              <a:buFont typeface="Arial" panose="020B0604020202020204"/>
              <a:buNone/>
            </a:pPr>
            <a:r>
              <a:rPr lang="en-GB" b="1"/>
              <a:t>timesteps </a:t>
            </a:r>
            <a:r>
              <a:rPr lang="en-GB"/>
              <a:t>= 5</a:t>
            </a:r>
            <a:endParaRPr lang="en-GB"/>
          </a:p>
          <a:p>
            <a:pPr marL="0" lvl="0" indent="0" algn="l" rtl="0">
              <a:spcBef>
                <a:spcPts val="1200"/>
              </a:spcBef>
              <a:spcAft>
                <a:spcPts val="0"/>
              </a:spcAft>
              <a:buClr>
                <a:schemeClr val="dk1"/>
              </a:buClr>
              <a:buSzPct val="61000"/>
              <a:buFont typeface="Arial" panose="020B0604020202020204"/>
              <a:buNone/>
            </a:pPr>
            <a:r>
              <a:rPr lang="en-GB" b="1"/>
              <a:t>features </a:t>
            </a:r>
            <a:r>
              <a:rPr lang="en-GB"/>
              <a:t>= 2</a:t>
            </a:r>
            <a:endParaRPr lang="en-GB"/>
          </a:p>
          <a:p>
            <a:pPr marL="0" lvl="0" indent="0" algn="l" rtl="0">
              <a:spcBef>
                <a:spcPts val="1200"/>
              </a:spcBef>
              <a:spcAft>
                <a:spcPts val="0"/>
              </a:spcAft>
              <a:buClr>
                <a:schemeClr val="dk1"/>
              </a:buClr>
              <a:buSzPct val="61000"/>
              <a:buFont typeface="Arial" panose="020B0604020202020204"/>
              <a:buNone/>
            </a:pPr>
            <a:r>
              <a:rPr lang="en-GB" b="1"/>
              <a:t>units</a:t>
            </a:r>
            <a:r>
              <a:rPr lang="en-GB"/>
              <a:t> = It's a positive integer and determines the dimension of hidden state and cell state or in other words the number of parameters passed to next LSTM cell. It can be chosen arbitrarily or empirically based on the features and timesteps. Using more units will result in more accuracy and also more computational time. But it may cause over-fitting.</a:t>
            </a:r>
            <a:endParaRPr lang="en-GB"/>
          </a:p>
          <a:p>
            <a:pPr marL="0" lvl="0" indent="0" algn="l" rtl="0">
              <a:spcBef>
                <a:spcPts val="1200"/>
              </a:spcBef>
              <a:spcAft>
                <a:spcPts val="0"/>
              </a:spcAft>
              <a:buClr>
                <a:schemeClr val="dk1"/>
              </a:buClr>
              <a:buSzPct val="61000"/>
              <a:buFont typeface="Arial" panose="020B0604020202020204"/>
              <a:buNone/>
            </a:pPr>
            <a:r>
              <a:rPr lang="en-GB" b="1"/>
              <a:t>input_shape</a:t>
            </a:r>
            <a:r>
              <a:rPr lang="en-GB"/>
              <a:t> = (batch_size, timesteps, features) = (10,5,2)</a:t>
            </a:r>
            <a:endParaRPr lang="en-GB"/>
          </a:p>
          <a:p>
            <a:pPr marL="0" lvl="0" indent="0" algn="l" rtl="0">
              <a:spcBef>
                <a:spcPts val="1200"/>
              </a:spcBef>
              <a:spcAft>
                <a:spcPts val="0"/>
              </a:spcAft>
              <a:buClr>
                <a:schemeClr val="dk1"/>
              </a:buClr>
              <a:buSzPct val="61000"/>
              <a:buFont typeface="Arial" panose="020B0604020202020204"/>
              <a:buNone/>
            </a:pPr>
            <a:r>
              <a:rPr lang="en-GB" b="1"/>
              <a:t>output_shape:</a:t>
            </a:r>
            <a:endParaRPr b="1"/>
          </a:p>
          <a:p>
            <a:pPr marL="0" lvl="0" indent="0" algn="l" rtl="0">
              <a:spcBef>
                <a:spcPts val="1200"/>
              </a:spcBef>
              <a:spcAft>
                <a:spcPts val="1200"/>
              </a:spcAft>
              <a:buNone/>
            </a:pPr>
            <a:r>
              <a:rPr lang="en-GB"/>
              <a:t>(batch_size, timesteps, units) if return_sequences=True</a:t>
            </a:r>
            <a:br>
              <a:rPr lang="en-GB"/>
            </a:br>
            <a:r>
              <a:rPr lang="en-GB"/>
              <a:t>(batch_size, units) if return_sequences=False</a:t>
            </a:r>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p8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Activation function used in RNN lstm</a:t>
            </a:r>
            <a:endParaRPr lang="en-GB"/>
          </a:p>
        </p:txBody>
      </p:sp>
      <p:sp>
        <p:nvSpPr>
          <p:cNvPr id="422" name="Google Shape;422;p8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Sigmoid (for selective read, write and forget)--to have fraction of information</a:t>
            </a:r>
            <a:endParaRPr lang="en-GB"/>
          </a:p>
          <a:p>
            <a:pPr marL="457200" lvl="0" indent="-342900" algn="l" rtl="0">
              <a:spcBef>
                <a:spcPts val="0"/>
              </a:spcBef>
              <a:spcAft>
                <a:spcPts val="0"/>
              </a:spcAft>
              <a:buSzPts val="1800"/>
              <a:buChar char="●"/>
            </a:pPr>
            <a:r>
              <a:rPr lang="en-GB"/>
              <a:t>Tanh</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82"/>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Links and References - RNN_LSTM</a:t>
            </a:r>
            <a:endParaRPr lang="en-GB"/>
          </a:p>
        </p:txBody>
      </p:sp>
      <p:sp>
        <p:nvSpPr>
          <p:cNvPr id="428" name="Google Shape;428;p82"/>
          <p:cNvSpPr txBox="1"/>
          <p:nvPr>
            <p:ph type="body" idx="1"/>
          </p:nvPr>
        </p:nvSpPr>
        <p:spPr>
          <a:xfrm>
            <a:off x="0" y="685425"/>
            <a:ext cx="9144000" cy="4343400"/>
          </a:xfrm>
          <a:prstGeom prst="rect">
            <a:avLst/>
          </a:prstGeom>
        </p:spPr>
        <p:txBody>
          <a:bodyPr spcFirstLastPara="1" wrap="square" lIns="91425" tIns="91425" rIns="91425" bIns="91425" anchor="t" anchorCtr="0">
            <a:normAutofit fontScale="92500" lnSpcReduction="20000"/>
          </a:bodyPr>
          <a:lstStyle/>
          <a:p>
            <a:pPr marL="457200" lvl="0" indent="-334010" algn="l" rtl="0">
              <a:spcBef>
                <a:spcPts val="0"/>
              </a:spcBef>
              <a:spcAft>
                <a:spcPts val="0"/>
              </a:spcAft>
              <a:buSzPct val="100000"/>
              <a:buAutoNum type="arabicPeriod"/>
            </a:pPr>
            <a:r>
              <a:rPr lang="en-GB" u="sng">
                <a:solidFill>
                  <a:schemeClr val="hlink"/>
                </a:solidFill>
                <a:hlinkClick r:id="rId1"/>
              </a:rPr>
              <a:t>https://www.youtube.com/playlist?list=PLyqSpQzTE6M9gCgajvQbc68Hk_JKGBAYT</a:t>
            </a:r>
            <a:r>
              <a:rPr lang="en-GB"/>
              <a:t> (Lecture_13-14)</a:t>
            </a:r>
            <a:endParaRPr lang="en-GB"/>
          </a:p>
          <a:p>
            <a:pPr marL="457200" lvl="0" indent="-334010" algn="l" rtl="0">
              <a:spcBef>
                <a:spcPts val="0"/>
              </a:spcBef>
              <a:spcAft>
                <a:spcPts val="0"/>
              </a:spcAft>
              <a:buSzPct val="100000"/>
              <a:buAutoNum type="arabicPeriod"/>
            </a:pPr>
            <a:r>
              <a:rPr lang="en-GB" u="sng">
                <a:solidFill>
                  <a:schemeClr val="hlink"/>
                </a:solidFill>
                <a:hlinkClick r:id="rId2"/>
              </a:rPr>
              <a:t>https://bond-kirill-alexandrovich.medium.com/lstm-in-details-is-easy-501630afbcb9</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3"/>
              </a:rPr>
              <a:t>https://medium.datadriveninvestor.com/recurrent-neural-network-rnn-52dd4f01b7e8</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4"/>
              </a:rPr>
              <a:t>https://medium.com/@chunduri11/understanding-lstm-plain-and-simple-96026b4468c6</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5"/>
              </a:rPr>
              <a:t>https://medium.com/@humble_bee/rnn-recurrent-neural-networks-lstm-842ba7205bbf</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6"/>
              </a:rPr>
              <a:t>https://medium.com/@raqueebilahi/text-lstm-f1aaceeb5727</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7"/>
              </a:rPr>
              <a:t>https://towardsdatascience.com/a-practical-guide-to-rnn-and-lstm-in-keras-980f176271bc</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8"/>
              </a:rPr>
              <a:t>https://developer.ibm.com/articles/cc-cognitive-recurrent-neural-networks/</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9"/>
              </a:rPr>
              <a:t>https://stackoverflow.com/questions/44273249/in-keras-what-exactly-am-i-configuring-when-i-create-a-stateful-lstm-layer-wi</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0"/>
              </a:rPr>
              <a:t>https://stats.stackexchange.com/questions/365428/difference-between-a-single-unit-lstm-and-3-unit-lstm-neural-network/365600</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1"/>
              </a:rPr>
              <a:t>https://www.youtube.com/watch?v=9TFnjJkfqmA</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2"/>
              </a:rPr>
              <a:t>https://www.ssla.co.uk/long-short-term-memory/</a:t>
            </a:r>
            <a:endParaRPr lang="en-GB" u="sng">
              <a:solidFill>
                <a:schemeClr val="hlink"/>
              </a:solidFill>
            </a:endParaRPr>
          </a:p>
          <a:p>
            <a:pPr marL="457200" lvl="0" indent="-334010" algn="l" rtl="0">
              <a:spcBef>
                <a:spcPts val="0"/>
              </a:spcBef>
              <a:spcAft>
                <a:spcPts val="0"/>
              </a:spcAft>
              <a:buSzPct val="100000"/>
              <a:buAutoNum type="arabicPeriod"/>
            </a:p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433" name="Google Shape;433;p83"/>
          <p:cNvSpPr txBox="1"/>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Xtra</a:t>
            </a:r>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pic>
        <p:nvPicPr>
          <p:cNvPr id="438" name="Google Shape;438;p84"/>
          <p:cNvPicPr preferRelativeResize="0"/>
          <p:nvPr/>
        </p:nvPicPr>
        <p:blipFill>
          <a:blip r:embed="rId1"/>
          <a:stretch>
            <a:fillRect/>
          </a:stretch>
        </p:blipFill>
        <p:spPr>
          <a:xfrm>
            <a:off x="1387025" y="0"/>
            <a:ext cx="5242757"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85"/>
          <p:cNvSpPr txBox="1"/>
          <p:nvPr>
            <p:ph type="title"/>
          </p:nvPr>
        </p:nvSpPr>
        <p:spPr>
          <a:xfrm>
            <a:off x="355425" y="10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Gated Recurrent Units (GRU)</a:t>
            </a:r>
            <a:endParaRPr lang="en-GB"/>
          </a:p>
        </p:txBody>
      </p:sp>
      <p:sp>
        <p:nvSpPr>
          <p:cNvPr id="444" name="Google Shape;444;p85"/>
          <p:cNvSpPr txBox="1"/>
          <p:nvPr>
            <p:ph type="body" idx="1"/>
          </p:nvPr>
        </p:nvSpPr>
        <p:spPr>
          <a:xfrm>
            <a:off x="311700" y="676575"/>
            <a:ext cx="8696100" cy="446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Instead of dragging all the past, maybe it’ll be better to remember selectively. This is like choosing only the important information and forgetting the rest. Having all those past values causes the vanishing gradients. Therefore we’ll give an additional step to simple RNN, which is called Gated Recurrent Units.</a:t>
            </a:r>
            <a:endParaRPr lang="en-GB"/>
          </a:p>
          <a:p>
            <a:pPr marL="0" lvl="0" indent="0" algn="l" rtl="0">
              <a:spcBef>
                <a:spcPts val="1200"/>
              </a:spcBef>
              <a:spcAft>
                <a:spcPts val="1200"/>
              </a:spcAft>
              <a:buNone/>
            </a:pPr>
          </a:p>
        </p:txBody>
      </p:sp>
      <p:pic>
        <p:nvPicPr>
          <p:cNvPr id="445" name="Google Shape;445;p85"/>
          <p:cNvPicPr preferRelativeResize="0"/>
          <p:nvPr/>
        </p:nvPicPr>
        <p:blipFill>
          <a:blip r:embed="rId1"/>
          <a:stretch>
            <a:fillRect/>
          </a:stretch>
        </p:blipFill>
        <p:spPr>
          <a:xfrm>
            <a:off x="531575" y="1989200"/>
            <a:ext cx="6164025" cy="3154376"/>
          </a:xfrm>
          <a:prstGeom prst="rect">
            <a:avLst/>
          </a:prstGeom>
          <a:noFill/>
          <a:ln>
            <a:noFill/>
          </a:ln>
        </p:spPr>
      </p:pic>
      <p:sp>
        <p:nvSpPr>
          <p:cNvPr id="446" name="Google Shape;446;p85"/>
          <p:cNvSpPr txBox="1"/>
          <p:nvPr/>
        </p:nvSpPr>
        <p:spPr>
          <a:xfrm>
            <a:off x="6838500" y="1984125"/>
            <a:ext cx="2169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On the right side, you can see one small change inside the box. The green box. What is this? This is a </a:t>
            </a:r>
            <a:r>
              <a:rPr lang="en-GB" b="1"/>
              <a:t>gate controller</a:t>
            </a:r>
            <a:r>
              <a:rPr lang="en-GB"/>
              <a:t>. </a:t>
            </a:r>
            <a:r>
              <a:rPr lang="en-GB" i="1"/>
              <a:t>This box determines whether we should remember or not</a:t>
            </a:r>
            <a:r>
              <a:rPr lang="en-GB"/>
              <a:t>.</a:t>
            </a:r>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pic>
        <p:nvPicPr>
          <p:cNvPr id="451" name="Google Shape;451;p86"/>
          <p:cNvPicPr preferRelativeResize="0"/>
          <p:nvPr/>
        </p:nvPicPr>
        <p:blipFill>
          <a:blip r:embed="rId1"/>
          <a:stretch>
            <a:fillRect/>
          </a:stretch>
        </p:blipFill>
        <p:spPr>
          <a:xfrm>
            <a:off x="0" y="0"/>
            <a:ext cx="9144000" cy="3390637"/>
          </a:xfrm>
          <a:prstGeom prst="rect">
            <a:avLst/>
          </a:prstGeom>
          <a:noFill/>
          <a:ln>
            <a:noFill/>
          </a:ln>
        </p:spPr>
      </p:pic>
      <p:sp>
        <p:nvSpPr>
          <p:cNvPr id="452" name="Google Shape;452;p86"/>
          <p:cNvSpPr txBox="1"/>
          <p:nvPr/>
        </p:nvSpPr>
        <p:spPr>
          <a:xfrm>
            <a:off x="0" y="3390625"/>
            <a:ext cx="914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We’ll compute the tanh activation (①) as what we did with RNN, but this won’t be used right ahead. It’s like a candidate. Here we’ll also get the new value (②) for the gate. Since it takes the sigmoid function, the output value always goes between 0 to 1. So by multiplying it with the ① value, we’re going to decide whether we’ll use it or not. When it’s 0, “No Use” or “No Update.” (Use the previous value in this case) When it’s 1, “Use” or “Update.” This is like opening and closing a gate.</a:t>
            </a:r>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456" name="Shape 456"/>
        <p:cNvGrpSpPr/>
        <p:nvPr/>
      </p:nvGrpSpPr>
      <p:grpSpPr>
        <a:xfrm>
          <a:off x="0" y="0"/>
          <a:ext cx="0" cy="0"/>
          <a:chOff x="0" y="0"/>
          <a:chExt cx="0" cy="0"/>
        </a:xfrm>
      </p:grpSpPr>
      <p:sp>
        <p:nvSpPr>
          <p:cNvPr id="457" name="Google Shape;457;p8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Long Short Term Memory Network (LSTM)</a:t>
            </a:r>
            <a:endParaRPr lang="en-GB"/>
          </a:p>
        </p:txBody>
      </p:sp>
      <p:sp>
        <p:nvSpPr>
          <p:cNvPr id="458" name="Google Shape;458;p8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LSTM was proposed earlier than GRUs.</a:t>
            </a:r>
            <a:endParaRPr lang="en-GB"/>
          </a:p>
          <a:p>
            <a:pPr marL="457200" lvl="0" indent="-342900" algn="l" rtl="0">
              <a:spcBef>
                <a:spcPts val="0"/>
              </a:spcBef>
              <a:spcAft>
                <a:spcPts val="0"/>
              </a:spcAft>
              <a:buSzPts val="1800"/>
              <a:buChar char="●"/>
            </a:pPr>
            <a:r>
              <a:rPr lang="en-GB"/>
              <a:t>Structure of LSTM is more complex compared to that of GRUs with two more gates.</a:t>
            </a:r>
            <a:endParaRPr lang="en-GB"/>
          </a:p>
          <a:p>
            <a:pPr marL="457200" lvl="0" indent="-342900" algn="l" rtl="0">
              <a:spcBef>
                <a:spcPts val="0"/>
              </a:spcBef>
              <a:spcAft>
                <a:spcPts val="0"/>
              </a:spcAft>
              <a:buSzPts val="1800"/>
              <a:buChar char="●"/>
            </a:pPr>
            <a:r>
              <a:rPr lang="en-GB"/>
              <a:t>Additionally, there will be a new concept here which is called ‘cell state.’ But you’re already used to this concept. It’s putting the value containing the memories aside from the hidden state value A.</a:t>
            </a:r>
            <a:endParaRPr lang="en-GB"/>
          </a:p>
          <a:p>
            <a:pPr marL="457200" lvl="0" indent="0" algn="l" rtl="0">
              <a:spcBef>
                <a:spcPts val="1200"/>
              </a:spcBef>
              <a:spcAft>
                <a:spcPts val="1200"/>
              </a:spcAft>
              <a:buNone/>
            </a:p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pic>
        <p:nvPicPr>
          <p:cNvPr id="463" name="Google Shape;463;p88"/>
          <p:cNvPicPr preferRelativeResize="0"/>
          <p:nvPr/>
        </p:nvPicPr>
        <p:blipFill>
          <a:blip r:embed="rId1"/>
          <a:stretch>
            <a:fillRect/>
          </a:stretch>
        </p:blipFill>
        <p:spPr>
          <a:xfrm>
            <a:off x="530625" y="0"/>
            <a:ext cx="7753625" cy="4008625"/>
          </a:xfrm>
          <a:prstGeom prst="rect">
            <a:avLst/>
          </a:prstGeom>
          <a:noFill/>
          <a:ln>
            <a:noFill/>
          </a:ln>
        </p:spPr>
      </p:pic>
      <p:sp>
        <p:nvSpPr>
          <p:cNvPr id="464" name="Google Shape;464;p88"/>
          <p:cNvSpPr txBox="1"/>
          <p:nvPr/>
        </p:nvSpPr>
        <p:spPr>
          <a:xfrm>
            <a:off x="233725" y="4076600"/>
            <a:ext cx="862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Let’s see the equation in line 3 on the right. We have the forget gate, and this will be used for updating the cell state value like what you can see in line 4. Lastly there is one gate left, the output gate. And as you can see in line 6, we get the A value at time t by multiplying the output gate value and the tanh activation value of C at time t.</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1"/>
          <a:stretch>
            <a:fillRect/>
          </a:stretch>
        </p:blipFill>
        <p:spPr>
          <a:xfrm>
            <a:off x="268838" y="89375"/>
            <a:ext cx="8606333"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468" name="Shape 468"/>
        <p:cNvGrpSpPr/>
        <p:nvPr/>
      </p:nvGrpSpPr>
      <p:grpSpPr>
        <a:xfrm>
          <a:off x="0" y="0"/>
          <a:ext cx="0" cy="0"/>
          <a:chOff x="0" y="0"/>
          <a:chExt cx="0" cy="0"/>
        </a:xfrm>
      </p:grpSpPr>
      <p:sp>
        <p:nvSpPr>
          <p:cNvPr id="469" name="Google Shape;469;p89"/>
          <p:cNvSpPr txBox="1"/>
          <p:nvPr>
            <p:ph type="body" idx="1"/>
          </p:nvPr>
        </p:nvSpPr>
        <p:spPr>
          <a:xfrm>
            <a:off x="311700" y="4451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With these three additional gates, LSTM can have a stronger memory ability. Those are all about controlling which parts or what amount it should remember. It’s so robust and effective that it’s really popular among the sequence models. Then could we say is it better than GRUs for all cases? As we say there’s no silver bullet all the time, GRUs has its own strength as well. Its structure is simpler than LSTM, so it’s sometimes proper to use GRUs to make a big model.</a:t>
            </a:r>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473" name="Shape 473"/>
        <p:cNvGrpSpPr/>
        <p:nvPr/>
      </p:nvGrpSpPr>
      <p:grpSpPr>
        <a:xfrm>
          <a:off x="0" y="0"/>
          <a:ext cx="0" cy="0"/>
          <a:chOff x="0" y="0"/>
          <a:chExt cx="0" cy="0"/>
        </a:xfrm>
      </p:grpSpPr>
      <p:sp>
        <p:nvSpPr>
          <p:cNvPr id="474" name="Google Shape;474;p90"/>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lang="en-GB"/>
          </a:p>
        </p:txBody>
      </p:sp>
      <p:sp>
        <p:nvSpPr>
          <p:cNvPr id="475" name="Google Shape;475;p90"/>
          <p:cNvSpPr txBox="1"/>
          <p:nvPr>
            <p:ph type="body" idx="1"/>
          </p:nvPr>
        </p:nvSpPr>
        <p:spPr>
          <a:xfrm>
            <a:off x="250550" y="572700"/>
            <a:ext cx="8520600" cy="1020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GB"/>
              <a:t>What we’ve discussed so far was the sequence model with one shallow layer. Then what it would be like when we add more layers? If we say adding more layers goes horizontal in ANN or CNN, it goes vertically in RNN.</a:t>
            </a:r>
            <a:endParaRPr lang="en-GB"/>
          </a:p>
        </p:txBody>
      </p:sp>
      <p:pic>
        <p:nvPicPr>
          <p:cNvPr id="476" name="Google Shape;476;p90"/>
          <p:cNvPicPr preferRelativeResize="0"/>
          <p:nvPr/>
        </p:nvPicPr>
        <p:blipFill>
          <a:blip r:embed="rId1"/>
          <a:stretch>
            <a:fillRect/>
          </a:stretch>
        </p:blipFill>
        <p:spPr>
          <a:xfrm>
            <a:off x="250550" y="1530500"/>
            <a:ext cx="6036295" cy="3613001"/>
          </a:xfrm>
          <a:prstGeom prst="rect">
            <a:avLst/>
          </a:prstGeom>
          <a:noFill/>
          <a:ln>
            <a:noFill/>
          </a:ln>
        </p:spPr>
      </p:pic>
      <p:sp>
        <p:nvSpPr>
          <p:cNvPr id="477" name="Google Shape;477;p90"/>
          <p:cNvSpPr txBox="1"/>
          <p:nvPr/>
        </p:nvSpPr>
        <p:spPr>
          <a:xfrm>
            <a:off x="5456400" y="1774175"/>
            <a:ext cx="3498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But the sequence model is already a big model with one or two layers, it may end up overfitting if we add a few more layers on top of that. Therefore applying normalization techniques such as dropout or batch normalization is required.</a:t>
            </a:r>
            <a:endPar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9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83" name="Google Shape;483;p9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The short-term memory issue for vanilla RNN’s doesn’t mean to skip them entirely and use the more evolved versions like LSTM’s or GRU’s. RNN’s have the benefit of training faster and uses less computational resources. That’s because there are fewer tensor operations to compute. You should use LSTM’s or GRU’s when you expect to model longer sequences with long-term dependencies.</a:t>
            </a:r>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92"/>
          <p:cNvSpPr txBox="1"/>
          <p:nvPr>
            <p:ph type="body" idx="1"/>
          </p:nvPr>
        </p:nvSpPr>
        <p:spPr>
          <a:xfrm>
            <a:off x="311700" y="1411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Currently we are focusing on 2nd model “Many to One”.</a:t>
            </a:r>
            <a:endParaRPr lang="en-GB"/>
          </a:p>
          <a:p>
            <a:pPr marL="0" lvl="0" indent="0" algn="l" rtl="0">
              <a:spcBef>
                <a:spcPts val="1200"/>
              </a:spcBef>
              <a:spcAft>
                <a:spcPts val="0"/>
              </a:spcAft>
              <a:buNone/>
            </a:pPr>
            <a:r>
              <a:rPr lang="en-GB"/>
              <a:t>in RNN’s Input is considered as time steps.</a:t>
            </a:r>
            <a:endParaRPr lang="en-GB"/>
          </a:p>
          <a:p>
            <a:pPr marL="0" lvl="0" indent="0" algn="l" rtl="0">
              <a:spcBef>
                <a:spcPts val="1200"/>
              </a:spcBef>
              <a:spcAft>
                <a:spcPts val="0"/>
              </a:spcAft>
              <a:buNone/>
            </a:pPr>
            <a:r>
              <a:rPr lang="en-GB"/>
              <a:t>ex : input(X) = [“this”, “movie”, “is”, “not”, “good”]</a:t>
            </a:r>
            <a:endParaRPr lang="en-GB"/>
          </a:p>
          <a:p>
            <a:pPr marL="0" lvl="0" indent="0" algn="l" rtl="0">
              <a:spcBef>
                <a:spcPts val="1200"/>
              </a:spcBef>
              <a:spcAft>
                <a:spcPts val="0"/>
              </a:spcAft>
              <a:buNone/>
            </a:pPr>
            <a:r>
              <a:rPr lang="en-GB"/>
              <a:t>Time stamp for “this” is x(0), “movie” is x(1), “is” is x(2) ,“not” is x(3) and “good” is x(4).</a:t>
            </a:r>
            <a:endParaRPr lang="en-GB"/>
          </a:p>
          <a:p>
            <a:pPr marL="0" lvl="0" indent="0" algn="l" rtl="0">
              <a:spcBef>
                <a:spcPts val="1200"/>
              </a:spcBef>
              <a:spcAft>
                <a:spcPts val="1200"/>
              </a:spcAft>
              <a:buNone/>
            </a:pPr>
            <a:r>
              <a:rPr lang="en-GB"/>
              <a:t>First let’s understand what RNN cell contains!</a:t>
            </a:r>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93"/>
          <p:cNvSpPr txBox="1"/>
          <p:nvPr>
            <p:ph type="title"/>
          </p:nvPr>
        </p:nvSpPr>
        <p:spPr>
          <a:xfrm>
            <a:off x="311700" y="19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 of FFNN is</a:t>
            </a:r>
            <a:endParaRPr lang="en-GB"/>
          </a:p>
        </p:txBody>
      </p:sp>
      <p:pic>
        <p:nvPicPr>
          <p:cNvPr id="494" name="Google Shape;494;p93"/>
          <p:cNvPicPr preferRelativeResize="0"/>
          <p:nvPr/>
        </p:nvPicPr>
        <p:blipFill>
          <a:blip r:embed="rId1"/>
          <a:stretch>
            <a:fillRect/>
          </a:stretch>
        </p:blipFill>
        <p:spPr>
          <a:xfrm>
            <a:off x="1502600" y="592200"/>
            <a:ext cx="5585034" cy="45513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94"/>
          <p:cNvSpPr txBox="1"/>
          <p:nvPr>
            <p:ph type="body" idx="1"/>
          </p:nvPr>
        </p:nvSpPr>
        <p:spPr>
          <a:xfrm>
            <a:off x="210575" y="97775"/>
            <a:ext cx="8805300" cy="45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 Feed forward neural network we have X(input) and H(Hidden) and y(output)</a:t>
            </a:r>
            <a:endParaRPr lang="en-GB"/>
          </a:p>
          <a:p>
            <a:pPr marL="0" lvl="0" indent="0" algn="l" rtl="0">
              <a:spcBef>
                <a:spcPts val="1200"/>
              </a:spcBef>
              <a:spcAft>
                <a:spcPts val="0"/>
              </a:spcAft>
              <a:buNone/>
            </a:pPr>
            <a:r>
              <a:rPr lang="en-GB"/>
              <a:t>you can have as many hidden layers as you want but weights (W)for every hidden layers are different.</a:t>
            </a:r>
            <a:endParaRPr lang="en-GB"/>
          </a:p>
          <a:p>
            <a:pPr marL="0" lvl="0" indent="0" algn="l" rtl="0">
              <a:spcBef>
                <a:spcPts val="1200"/>
              </a:spcBef>
              <a:spcAft>
                <a:spcPts val="0"/>
              </a:spcAft>
              <a:buNone/>
            </a:pPr>
            <a:r>
              <a:rPr lang="en-GB"/>
              <a:t>Above Wh1 and Wh2 are different.</a:t>
            </a:r>
            <a:endParaRPr lang="en-GB"/>
          </a:p>
          <a:p>
            <a:pPr marL="0" lvl="0" indent="0" algn="l" rtl="0">
              <a:spcBef>
                <a:spcPts val="1200"/>
              </a:spcBef>
              <a:spcAft>
                <a:spcPts val="0"/>
              </a:spcAft>
              <a:buNone/>
            </a:pPr>
            <a:r>
              <a:rPr lang="en-GB"/>
              <a:t>The RNN cell contains a set of feed forward neural networks cause we have time steps.</a:t>
            </a:r>
            <a:endParaRPr lang="en-GB"/>
          </a:p>
          <a:p>
            <a:pPr marL="0" lvl="0" indent="0" algn="l" rtl="0">
              <a:spcBef>
                <a:spcPts val="1200"/>
              </a:spcBef>
              <a:spcAft>
                <a:spcPts val="0"/>
              </a:spcAft>
              <a:buNone/>
            </a:pPr>
            <a:r>
              <a:rPr lang="en-GB"/>
              <a:t>The RNN has: sequential input, sequential output, multiple timesteps, and multiple hidden layers.</a:t>
            </a:r>
            <a:endParaRPr lang="en-GB"/>
          </a:p>
          <a:p>
            <a:pPr marL="0" lvl="0" indent="0" algn="l" rtl="0">
              <a:spcBef>
                <a:spcPts val="1200"/>
              </a:spcBef>
              <a:spcAft>
                <a:spcPts val="1200"/>
              </a:spcAft>
              <a:buNone/>
            </a:pPr>
            <a:r>
              <a:rPr lang="en-GB"/>
              <a:t>Unlike FFNN , here we calculate hidden layer values not only from input values but also previous time step values and Weights ( W ) at hidden layers are same for time steps.</a:t>
            </a:r>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95"/>
          <p:cNvSpPr txBox="1"/>
          <p:nvPr>
            <p:ph type="body" idx="1"/>
          </p:nvPr>
        </p:nvSpPr>
        <p:spPr>
          <a:xfrm>
            <a:off x="311700" y="170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 the picture we are calculating the Hidden layer time step (t) values so</a:t>
            </a:r>
            <a:endParaRPr lang="en-GB"/>
          </a:p>
          <a:p>
            <a:pPr marL="0" lvl="0" indent="0" algn="l" rtl="0">
              <a:spcBef>
                <a:spcPts val="1200"/>
              </a:spcBef>
              <a:spcAft>
                <a:spcPts val="0"/>
              </a:spcAft>
              <a:buNone/>
            </a:pPr>
            <a:r>
              <a:rPr lang="en-GB"/>
              <a:t>Ht = Activatefunction(input * Hweights + W * Ht-1)</a:t>
            </a:r>
            <a:endParaRPr lang="en-GB"/>
          </a:p>
          <a:p>
            <a:pPr marL="0" lvl="0" indent="0" algn="l" rtl="0">
              <a:spcBef>
                <a:spcPts val="1200"/>
              </a:spcBef>
              <a:spcAft>
                <a:spcPts val="0"/>
              </a:spcAft>
              <a:buNone/>
            </a:pPr>
            <a:r>
              <a:rPr lang="en-GB"/>
              <a:t>yt = softmax(Hweight* Ht)</a:t>
            </a:r>
            <a:endParaRPr lang="en-GB"/>
          </a:p>
          <a:p>
            <a:pPr marL="0" lvl="0" indent="0" algn="l" rtl="0">
              <a:spcBef>
                <a:spcPts val="1200"/>
              </a:spcBef>
              <a:spcAft>
                <a:spcPts val="0"/>
              </a:spcAft>
              <a:buNone/>
            </a:pPr>
            <a:r>
              <a:rPr lang="en-GB"/>
              <a:t>Ht-1 is the previous time step and as i said W’s are same for all timesteps.</a:t>
            </a:r>
            <a:endParaRPr lang="en-GB"/>
          </a:p>
          <a:p>
            <a:pPr marL="0" lvl="0" indent="0" algn="l" rtl="0">
              <a:spcBef>
                <a:spcPts val="1200"/>
              </a:spcBef>
              <a:spcAft>
                <a:spcPts val="0"/>
              </a:spcAft>
              <a:buNone/>
            </a:pPr>
            <a:r>
              <a:rPr lang="en-GB"/>
              <a:t>The activation function can be Tanh, Relu, Sigmoid, etc..</a:t>
            </a:r>
            <a:endParaRPr lang="en-GB"/>
          </a:p>
          <a:p>
            <a:pPr marL="0" lvl="0" indent="0" algn="l" rtl="0">
              <a:spcBef>
                <a:spcPts val="1200"/>
              </a:spcBef>
              <a:spcAft>
                <a:spcPts val="1200"/>
              </a:spcAft>
              <a:buNone/>
            </a:p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96"/>
          <p:cNvSpPr txBox="1"/>
          <p:nvPr>
            <p:ph type="body" idx="1"/>
          </p:nvPr>
        </p:nvSpPr>
        <p:spPr>
          <a:xfrm>
            <a:off x="311700" y="232125"/>
            <a:ext cx="8520600" cy="4753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Above we calculated only for Ht similarly we can calculate for all other timesteps.</a:t>
            </a:r>
            <a:endParaRPr lang="en-GB"/>
          </a:p>
          <a:p>
            <a:pPr marL="0" lvl="0" indent="0" algn="l" rtl="0">
              <a:spcBef>
                <a:spcPts val="1200"/>
              </a:spcBef>
              <a:spcAft>
                <a:spcPts val="0"/>
              </a:spcAft>
              <a:buNone/>
            </a:pPr>
            <a:r>
              <a:rPr lang="en-GB"/>
              <a:t>Steps:</a:t>
            </a:r>
            <a:endParaRPr lang="en-GB"/>
          </a:p>
          <a:p>
            <a:pPr marL="0" lvl="0" indent="0" algn="l" rtl="0">
              <a:spcBef>
                <a:spcPts val="1200"/>
              </a:spcBef>
              <a:spcAft>
                <a:spcPts val="0"/>
              </a:spcAft>
              <a:buNone/>
            </a:pPr>
            <a:r>
              <a:rPr lang="en-GB"/>
              <a:t>Calculate Ht-1 from U and X</a:t>
            </a:r>
            <a:endParaRPr lang="en-GB"/>
          </a:p>
          <a:p>
            <a:pPr marL="0" lvl="0" indent="0" algn="l" rtl="0">
              <a:spcBef>
                <a:spcPts val="1200"/>
              </a:spcBef>
              <a:spcAft>
                <a:spcPts val="0"/>
              </a:spcAft>
              <a:buNone/>
            </a:pPr>
            <a:r>
              <a:rPr lang="en-GB"/>
              <a:t>Calculate yt-1 from Ht-1 and V</a:t>
            </a:r>
            <a:endParaRPr lang="en-GB"/>
          </a:p>
          <a:p>
            <a:pPr marL="0" lvl="0" indent="0" algn="l" rtl="0">
              <a:spcBef>
                <a:spcPts val="1200"/>
              </a:spcBef>
              <a:spcAft>
                <a:spcPts val="0"/>
              </a:spcAft>
              <a:buNone/>
            </a:pPr>
            <a:r>
              <a:rPr lang="en-GB"/>
              <a:t>Calculate Ht from U,X,W and Ht-1</a:t>
            </a:r>
            <a:endParaRPr lang="en-GB"/>
          </a:p>
          <a:p>
            <a:pPr marL="0" lvl="0" indent="0" algn="l" rtl="0">
              <a:spcBef>
                <a:spcPts val="1200"/>
              </a:spcBef>
              <a:spcAft>
                <a:spcPts val="0"/>
              </a:spcAft>
              <a:buNone/>
            </a:pPr>
            <a:r>
              <a:rPr lang="en-GB"/>
              <a:t>Calculate yt from V and Ht and so on…</a:t>
            </a:r>
            <a:endParaRPr lang="en-GB"/>
          </a:p>
          <a:p>
            <a:pPr marL="0" lvl="0" indent="0" algn="l" rtl="0">
              <a:spcBef>
                <a:spcPts val="1200"/>
              </a:spcBef>
              <a:spcAft>
                <a:spcPts val="0"/>
              </a:spcAft>
              <a:buNone/>
            </a:pPr>
            <a:r>
              <a:rPr lang="en-GB"/>
              <a:t>Note :</a:t>
            </a:r>
            <a:endParaRPr lang="en-GB"/>
          </a:p>
          <a:p>
            <a:pPr marL="0" lvl="0" indent="0" algn="l" rtl="0">
              <a:spcBef>
                <a:spcPts val="1200"/>
              </a:spcBef>
              <a:spcAft>
                <a:spcPts val="0"/>
              </a:spcAft>
              <a:buNone/>
            </a:pPr>
            <a:r>
              <a:rPr lang="en-GB"/>
              <a:t>1.U and V are weight vectors, different for every time step.</a:t>
            </a:r>
            <a:endParaRPr lang="en-GB"/>
          </a:p>
          <a:p>
            <a:pPr marL="0" lvl="0" indent="0" algn="l" rtl="0">
              <a:spcBef>
                <a:spcPts val="1200"/>
              </a:spcBef>
              <a:spcAft>
                <a:spcPts val="0"/>
              </a:spcAft>
              <a:buNone/>
            </a:pPr>
            <a:r>
              <a:rPr lang="en-GB"/>
              <a:t>2.We can even calculate hidden layer( all time steps ) first then calculate y values.</a:t>
            </a:r>
            <a:endParaRPr lang="en-GB"/>
          </a:p>
          <a:p>
            <a:pPr marL="0" lvl="0" indent="0" algn="l" rtl="0">
              <a:spcBef>
                <a:spcPts val="1200"/>
              </a:spcBef>
              <a:spcAft>
                <a:spcPts val="0"/>
              </a:spcAft>
              <a:buNone/>
            </a:pPr>
            <a:r>
              <a:rPr lang="en-GB"/>
              <a:t>3. Weight vectors are random initially.</a:t>
            </a:r>
            <a:endParaRPr lang="en-GB"/>
          </a:p>
          <a:p>
            <a:pPr marL="0" lvl="0" indent="0" algn="l" rtl="0">
              <a:spcBef>
                <a:spcPts val="1200"/>
              </a:spcBef>
              <a:spcAft>
                <a:spcPts val="0"/>
              </a:spcAft>
              <a:buNone/>
            </a:pPr>
            <a:r>
              <a:rPr lang="en-GB"/>
              <a:t>Once Feed forwarding is done then we need to calculate the error and backpropagate the error using back propagation.</a:t>
            </a:r>
            <a:endParaRPr lang="en-GB"/>
          </a:p>
          <a:p>
            <a:pPr marL="0" lvl="0" indent="0" algn="l" rtl="0">
              <a:spcBef>
                <a:spcPts val="1200"/>
              </a:spcBef>
              <a:spcAft>
                <a:spcPts val="1200"/>
              </a:spcAft>
              <a:buNone/>
            </a:pPr>
            <a:r>
              <a:rPr lang="en-GB"/>
              <a:t>we use Cross entropy as cost function ( assume you know so not going into details)</a:t>
            </a:r>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97"/>
          <p:cNvSpPr txBox="1"/>
          <p:nvPr>
            <p:ph type="body" idx="1"/>
          </p:nvPr>
        </p:nvSpPr>
        <p:spPr>
          <a:xfrm>
            <a:off x="311700" y="126675"/>
            <a:ext cx="8520600" cy="53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Here is the complete picture for RNN and it’s Math.</a:t>
            </a:r>
            <a:endParaRPr lang="en-GB"/>
          </a:p>
        </p:txBody>
      </p:sp>
      <p:pic>
        <p:nvPicPr>
          <p:cNvPr id="515" name="Google Shape;515;p97"/>
          <p:cNvPicPr preferRelativeResize="0"/>
          <p:nvPr/>
        </p:nvPicPr>
        <p:blipFill>
          <a:blip r:embed="rId1"/>
          <a:stretch>
            <a:fillRect/>
          </a:stretch>
        </p:blipFill>
        <p:spPr>
          <a:xfrm>
            <a:off x="672525" y="601150"/>
            <a:ext cx="7476187" cy="4542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519" name="Shape 519"/>
        <p:cNvGrpSpPr/>
        <p:nvPr/>
      </p:nvGrpSpPr>
      <p:grpSpPr>
        <a:xfrm>
          <a:off x="0" y="0"/>
          <a:ext cx="0" cy="0"/>
          <a:chOff x="0" y="0"/>
          <a:chExt cx="0" cy="0"/>
        </a:xfrm>
      </p:grpSpPr>
      <p:sp>
        <p:nvSpPr>
          <p:cNvPr id="520" name="Google Shape;520;p98"/>
          <p:cNvSpPr txBox="1"/>
          <p:nvPr>
            <p:ph type="body" idx="1"/>
          </p:nvPr>
        </p:nvSpPr>
        <p:spPr>
          <a:xfrm>
            <a:off x="0" y="58725"/>
            <a:ext cx="4124100" cy="45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Remember the BP for RNN is as same as neural networks BP.</a:t>
            </a:r>
            <a:br>
              <a:rPr lang="en-GB"/>
            </a:br>
            <a:r>
              <a:rPr lang="en-GB"/>
              <a:t>but here Current time step is calculated based on the previous time step so we have to traverse all the way back.</a:t>
            </a:r>
            <a:br>
              <a:rPr lang="en-GB"/>
            </a:br>
            <a:r>
              <a:rPr lang="en-GB"/>
              <a:t>if we apply chain rule which looks like this</a:t>
            </a:r>
            <a:endParaRPr lang="en-GB"/>
          </a:p>
          <a:p>
            <a:pPr marL="0" lvl="0" indent="0" algn="l" rtl="0">
              <a:spcBef>
                <a:spcPts val="1200"/>
              </a:spcBef>
              <a:spcAft>
                <a:spcPts val="1200"/>
              </a:spcAft>
              <a:buNone/>
            </a:pPr>
            <a:r>
              <a:rPr lang="en-GB" b="1"/>
              <a:t>W’s are same for all the time steps </a:t>
            </a:r>
            <a:r>
              <a:rPr lang="en-GB"/>
              <a:t>so the chain rule expands more and more</a:t>
            </a:r>
            <a:endParaRPr lang="en-GB"/>
          </a:p>
        </p:txBody>
      </p:sp>
      <p:pic>
        <p:nvPicPr>
          <p:cNvPr id="521" name="Google Shape;521;p98"/>
          <p:cNvPicPr preferRelativeResize="0"/>
          <p:nvPr/>
        </p:nvPicPr>
        <p:blipFill>
          <a:blip r:embed="rId1"/>
          <a:stretch>
            <a:fillRect/>
          </a:stretch>
        </p:blipFill>
        <p:spPr>
          <a:xfrm>
            <a:off x="4417375" y="0"/>
            <a:ext cx="4726615"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1"/>
          <a:stretch>
            <a:fillRect/>
          </a:stretch>
        </p:blipFill>
        <p:spPr>
          <a:xfrm>
            <a:off x="165000" y="152400"/>
            <a:ext cx="8606333"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525" name="Shape 525"/>
        <p:cNvGrpSpPr/>
        <p:nvPr/>
      </p:nvGrpSpPr>
      <p:grpSpPr>
        <a:xfrm>
          <a:off x="0" y="0"/>
          <a:ext cx="0" cy="0"/>
          <a:chOff x="0" y="0"/>
          <a:chExt cx="0" cy="0"/>
        </a:xfrm>
      </p:grpSpPr>
      <p:sp>
        <p:nvSpPr>
          <p:cNvPr id="526" name="Google Shape;526;p99"/>
          <p:cNvSpPr txBox="1"/>
          <p:nvPr>
            <p:ph type="title"/>
          </p:nvPr>
        </p:nvSpPr>
        <p:spPr>
          <a:xfrm>
            <a:off x="311700" y="170525"/>
            <a:ext cx="85206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with RNN → Vanishing/exploding gradient problem</a:t>
            </a:r>
            <a:endParaRPr lang="en-GB"/>
          </a:p>
        </p:txBody>
      </p:sp>
      <p:sp>
        <p:nvSpPr>
          <p:cNvPr id="527" name="Google Shape;527;p9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Since </a:t>
            </a:r>
            <a:r>
              <a:rPr lang="en-GB" b="1"/>
              <a:t>W’s are same for all timesteps</a:t>
            </a:r>
            <a:r>
              <a:rPr lang="en-GB"/>
              <a:t>, during back propagation as we go back adjusting the weights, The signal gets either too weak or too strong which cause either vanishing or exploding problem.</a:t>
            </a:r>
            <a:endParaRPr lang="en-GB"/>
          </a:p>
          <a:p>
            <a:pPr marL="0" lvl="0" indent="0" algn="l" rtl="0">
              <a:spcBef>
                <a:spcPts val="1200"/>
              </a:spcBef>
              <a:spcAft>
                <a:spcPts val="0"/>
              </a:spcAft>
              <a:buNone/>
            </a:pPr>
            <a:r>
              <a:rPr lang="en-GB"/>
              <a:t>To avoid this we use either GRU or LSTM</a:t>
            </a:r>
            <a:endParaRPr lang="en-GB"/>
          </a:p>
          <a:p>
            <a:pPr marL="0" lvl="0" indent="0" algn="l" rtl="0">
              <a:spcBef>
                <a:spcPts val="1200"/>
              </a:spcBef>
              <a:spcAft>
                <a:spcPts val="1200"/>
              </a:spcAft>
              <a:buNone/>
            </a:p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100"/>
          <p:cNvSpPr txBox="1"/>
          <p:nvPr>
            <p:ph type="body" idx="1"/>
          </p:nvPr>
        </p:nvSpPr>
        <p:spPr>
          <a:xfrm>
            <a:off x="5374925" y="116525"/>
            <a:ext cx="3626400" cy="4883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We all know that a neural network uses an algorithm called BackPropagation to update the weights of the network. So what BP does is</a:t>
            </a:r>
            <a:endParaRPr lang="en-GB"/>
          </a:p>
          <a:p>
            <a:pPr marL="0" lvl="0" indent="0" algn="l" rtl="0">
              <a:spcBef>
                <a:spcPts val="1200"/>
              </a:spcBef>
              <a:spcAft>
                <a:spcPts val="0"/>
              </a:spcAft>
              <a:buNone/>
            </a:pPr>
            <a:r>
              <a:rPr lang="en-GB"/>
              <a:t>It first calculates the gradients from the error using the chain rule in Calculus, then it updates the weights(Gradient descent).</a:t>
            </a:r>
            <a:endParaRPr lang="en-GB"/>
          </a:p>
          <a:p>
            <a:pPr marL="0" lvl="0" indent="0" algn="l" rtl="0">
              <a:spcBef>
                <a:spcPts val="1200"/>
              </a:spcBef>
              <a:spcAft>
                <a:spcPts val="1200"/>
              </a:spcAft>
              <a:buNone/>
            </a:pPr>
            <a:r>
              <a:rPr lang="en-GB"/>
              <a:t>since the BP starts from the output layer to all the way back to input layer , In a simple neural network we may not face problems with updating weights but in a deep neural network we might face some issues.</a:t>
            </a:r>
            <a:endParaRPr lang="en-GB"/>
          </a:p>
        </p:txBody>
      </p:sp>
      <p:pic>
        <p:nvPicPr>
          <p:cNvPr id="533" name="Google Shape;533;p100"/>
          <p:cNvPicPr preferRelativeResize="0"/>
          <p:nvPr/>
        </p:nvPicPr>
        <p:blipFill>
          <a:blip r:embed="rId1"/>
          <a:stretch>
            <a:fillRect/>
          </a:stretch>
        </p:blipFill>
        <p:spPr>
          <a:xfrm>
            <a:off x="8" y="0"/>
            <a:ext cx="5278633"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10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As we go back with the gradients , It is possible that the values get either smaller exponentially which causes Vanishing Gradient problem or larger exponentially which causes Exploding Gradient problem.</a:t>
            </a:r>
            <a:endParaRPr lang="en-GB"/>
          </a:p>
          <a:p>
            <a:pPr marL="0" lvl="0" indent="0" algn="l" rtl="0">
              <a:spcBef>
                <a:spcPts val="1200"/>
              </a:spcBef>
              <a:spcAft>
                <a:spcPts val="0"/>
              </a:spcAft>
              <a:buNone/>
            </a:pPr>
            <a:r>
              <a:rPr lang="en-GB"/>
              <a:t>Due to this we get the problems of training the network.</a:t>
            </a:r>
            <a:endParaRPr lang="en-GB"/>
          </a:p>
          <a:p>
            <a:pPr marL="0" lvl="0" indent="0" algn="l" rtl="0">
              <a:spcBef>
                <a:spcPts val="1200"/>
              </a:spcBef>
              <a:spcAft>
                <a:spcPts val="1200"/>
              </a:spcAft>
              <a:buNone/>
            </a:pPr>
            <a:r>
              <a:rPr lang="en-GB"/>
              <a:t>In RNN’s, we have time steps and current time step value depends on the previous time step so we need to go all the way back to make an update.</a:t>
            </a:r>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pic>
        <p:nvPicPr>
          <p:cNvPr id="543" name="Google Shape;543;p102"/>
          <p:cNvPicPr preferRelativeResize="0"/>
          <p:nvPr/>
        </p:nvPicPr>
        <p:blipFill>
          <a:blip r:embed="rId1"/>
          <a:stretch>
            <a:fillRect/>
          </a:stretch>
        </p:blipFill>
        <p:spPr>
          <a:xfrm>
            <a:off x="380363" y="0"/>
            <a:ext cx="8383286"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pic>
        <p:nvPicPr>
          <p:cNvPr id="548" name="Google Shape;548;p103"/>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16115</Words>
  <Application>WPS Presentation</Application>
  <PresentationFormat/>
  <Paragraphs>260</Paragraphs>
  <Slides>94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94</vt:i4>
      </vt:variant>
    </vt:vector>
  </HeadingPairs>
  <TitlesOfParts>
    <vt:vector size="103" baseType="lpstr">
      <vt:lpstr>Arial</vt:lpstr>
      <vt:lpstr>SimSun</vt:lpstr>
      <vt:lpstr>Wingdings</vt:lpstr>
      <vt:lpstr>Arial</vt:lpstr>
      <vt:lpstr>Calibri</vt:lpstr>
      <vt:lpstr>Microsoft YaHei</vt:lpstr>
      <vt:lpstr>Arial Unicode MS</vt:lpstr>
      <vt:lpstr>Georgia</vt:lpstr>
      <vt:lpstr>Simple Light</vt:lpstr>
      <vt:lpstr>Machine Learning &amp; Deep Learning </vt:lpstr>
      <vt:lpstr>PowerPoint 演示文稿</vt:lpstr>
      <vt:lpstr>PowerPoint 演示文稿</vt:lpstr>
      <vt:lpstr>PowerPoint 演示文稿</vt:lpstr>
      <vt:lpstr>How Time/Temporal (history) information is useful</vt:lpstr>
      <vt:lpstr>PowerPoint 演示文稿</vt:lpstr>
      <vt:lpstr>Data where the order matter in our ML space?</vt:lpstr>
      <vt:lpstr>PowerPoint 演示文稿</vt:lpstr>
      <vt:lpstr>PowerPoint 演示文稿</vt:lpstr>
      <vt:lpstr>PowerPoint 演示文稿</vt:lpstr>
      <vt:lpstr>PowerPoint 演示文稿</vt:lpstr>
      <vt:lpstr>PowerPoint 演示文稿</vt:lpstr>
      <vt:lpstr>PowerPoint 演示文稿</vt:lpstr>
      <vt:lpstr>RNN</vt:lpstr>
      <vt:lpstr>How RNN’s solve “the whole order matters thing” data?</vt:lpstr>
      <vt:lpstr>RNN has the following models</vt:lpstr>
      <vt:lpstr>PowerPoint 演示文稿</vt:lpstr>
      <vt:lpstr>PowerPoint 演示文稿</vt:lpstr>
      <vt:lpstr>Why RNN? - What the Problem with ANN?</vt:lpstr>
      <vt:lpstr>Neuron with Recurrence</vt:lpstr>
      <vt:lpstr>PowerPoint 演示文稿</vt:lpstr>
      <vt:lpstr>PowerPoint 演示文稿</vt:lpstr>
      <vt:lpstr>PowerPoint 演示文稿</vt:lpstr>
      <vt:lpstr>PowerPoint 演示文稿</vt:lpstr>
      <vt:lpstr>PowerPoint 演示文稿</vt:lpstr>
      <vt:lpstr>But what if i have Sequence/Order?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BPTT ( Back propagation through time )</vt:lpstr>
      <vt:lpstr>PowerPoint 演示文稿</vt:lpstr>
      <vt:lpstr>PowerPoint 演示文稿</vt:lpstr>
      <vt:lpstr>Exploding vs Vanishing Gradient</vt:lpstr>
      <vt:lpstr>PowerPoint 演示文稿</vt:lpstr>
      <vt:lpstr>Other Solution: Selective Read, Write &amp; Forget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LSTM</vt:lpstr>
      <vt:lpstr>LSTM</vt:lpstr>
      <vt:lpstr>PowerPoint 演示文稿</vt:lpstr>
      <vt:lpstr>PowerPoint 演示文稿</vt:lpstr>
      <vt:lpstr>PowerPoint 演示文稿</vt:lpstr>
      <vt:lpstr>PowerPoint 演示文稿</vt:lpstr>
      <vt:lpstr>PowerPoint 演示文稿</vt:lpstr>
      <vt:lpstr>LSTM Cell</vt:lpstr>
      <vt:lpstr>What are the inputs and outputs of the LSTM cell at any step (time step (t))??</vt:lpstr>
      <vt:lpstr>PowerPoint 演示文稿</vt:lpstr>
      <vt:lpstr>PowerPoint 演示文稿</vt:lpstr>
      <vt:lpstr>PowerPoint 演示文稿</vt:lpstr>
      <vt:lpstr>PowerPoint 演示文稿</vt:lpstr>
      <vt:lpstr>PowerPoint 演示文稿</vt:lpstr>
      <vt:lpstr>Memory/Cell State</vt:lpstr>
      <vt:lpstr>PowerPoint 演示文稿</vt:lpstr>
      <vt:lpstr>PowerPoint 演示文稿</vt:lpstr>
      <vt:lpstr>Example - input output shape</vt:lpstr>
      <vt:lpstr>Activation function used in RNN lstm</vt:lpstr>
      <vt:lpstr>Important Links and References - RNN_LSTM</vt:lpstr>
      <vt:lpstr>Xtra</vt:lpstr>
      <vt:lpstr>PowerPoint 演示文稿</vt:lpstr>
      <vt:lpstr>Gated Recurrent Units (GRU)</vt:lpstr>
      <vt:lpstr>PowerPoint 演示文稿</vt:lpstr>
      <vt:lpstr>Long Short Term Memory Network (LSTM)</vt:lpstr>
      <vt:lpstr>PowerPoint 演示文稿</vt:lpstr>
      <vt:lpstr>PowerPoint 演示文稿</vt:lpstr>
      <vt:lpstr>Conclusion</vt:lpstr>
      <vt:lpstr>PowerPoint 演示文稿</vt:lpstr>
      <vt:lpstr>PowerPoint 演示文稿</vt:lpstr>
      <vt:lpstr>Summary of FFNN is</vt:lpstr>
      <vt:lpstr>PowerPoint 演示文稿</vt:lpstr>
      <vt:lpstr>PowerPoint 演示文稿</vt:lpstr>
      <vt:lpstr>PowerPoint 演示文稿</vt:lpstr>
      <vt:lpstr>PowerPoint 演示文稿</vt:lpstr>
      <vt:lpstr>PowerPoint 演示文稿</vt:lpstr>
      <vt:lpstr>Problems with RNN → Vanishing/exploding gradient problem</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dc:creator/>
  <cp:lastModifiedBy>NaJaM</cp:lastModifiedBy>
  <cp:revision>2</cp:revision>
  <dcterms:created xsi:type="dcterms:W3CDTF">2022-06-29T07:04:00Z</dcterms:created>
  <dcterms:modified xsi:type="dcterms:W3CDTF">2022-06-29T08:39:43Z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F2E7380E7C354EE6B2C544E892C7690E</vt:lpwstr>
  </property>
  <property fmtid="{D5CDD505-2E9C-101B-9397-08002B2CF9AE}" pid="3" name="KSOProductBuildVer">
    <vt:lpwstr>1033-11.2.0.11156</vt:lpwstr>
  </property>
</Properties>
</file>